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 id="2147483820" r:id="rId2"/>
  </p:sldMasterIdLst>
  <p:notesMasterIdLst>
    <p:notesMasterId r:id="rId68"/>
  </p:notesMasterIdLst>
  <p:sldIdLst>
    <p:sldId id="292" r:id="rId3"/>
    <p:sldId id="330" r:id="rId4"/>
    <p:sldId id="329" r:id="rId5"/>
    <p:sldId id="331" r:id="rId6"/>
    <p:sldId id="357" r:id="rId7"/>
    <p:sldId id="370" r:id="rId8"/>
    <p:sldId id="371" r:id="rId9"/>
    <p:sldId id="315" r:id="rId10"/>
    <p:sldId id="324" r:id="rId11"/>
    <p:sldId id="325" r:id="rId12"/>
    <p:sldId id="303" r:id="rId13"/>
    <p:sldId id="327" r:id="rId14"/>
    <p:sldId id="369" r:id="rId15"/>
    <p:sldId id="379" r:id="rId16"/>
    <p:sldId id="358" r:id="rId17"/>
    <p:sldId id="333" r:id="rId18"/>
    <p:sldId id="308" r:id="rId19"/>
    <p:sldId id="300" r:id="rId20"/>
    <p:sldId id="335" r:id="rId21"/>
    <p:sldId id="367" r:id="rId22"/>
    <p:sldId id="363" r:id="rId23"/>
    <p:sldId id="336" r:id="rId24"/>
    <p:sldId id="373" r:id="rId25"/>
    <p:sldId id="337" r:id="rId26"/>
    <p:sldId id="380" r:id="rId27"/>
    <p:sldId id="309" r:id="rId28"/>
    <p:sldId id="302" r:id="rId29"/>
    <p:sldId id="375" r:id="rId30"/>
    <p:sldId id="338" r:id="rId31"/>
    <p:sldId id="342" r:id="rId32"/>
    <p:sldId id="381" r:id="rId33"/>
    <p:sldId id="376" r:id="rId34"/>
    <p:sldId id="377" r:id="rId35"/>
    <p:sldId id="339" r:id="rId36"/>
    <p:sldId id="343" r:id="rId37"/>
    <p:sldId id="374" r:id="rId38"/>
    <p:sldId id="345" r:id="rId39"/>
    <p:sldId id="378" r:id="rId40"/>
    <p:sldId id="313" r:id="rId41"/>
    <p:sldId id="382" r:id="rId42"/>
    <p:sldId id="359" r:id="rId43"/>
    <p:sldId id="294" r:id="rId44"/>
    <p:sldId id="340" r:id="rId45"/>
    <p:sldId id="341" r:id="rId46"/>
    <p:sldId id="297" r:id="rId47"/>
    <p:sldId id="322" r:id="rId48"/>
    <p:sldId id="318" r:id="rId49"/>
    <p:sldId id="319" r:id="rId50"/>
    <p:sldId id="320" r:id="rId51"/>
    <p:sldId id="346" r:id="rId52"/>
    <p:sldId id="348" r:id="rId53"/>
    <p:sldId id="349" r:id="rId54"/>
    <p:sldId id="347" r:id="rId55"/>
    <p:sldId id="350" r:id="rId56"/>
    <p:sldId id="351" r:id="rId57"/>
    <p:sldId id="352" r:id="rId58"/>
    <p:sldId id="353" r:id="rId59"/>
    <p:sldId id="316" r:id="rId60"/>
    <p:sldId id="355" r:id="rId61"/>
    <p:sldId id="356" r:id="rId62"/>
    <p:sldId id="362" r:id="rId63"/>
    <p:sldId id="311" r:id="rId64"/>
    <p:sldId id="314" r:id="rId65"/>
    <p:sldId id="364" r:id="rId66"/>
    <p:sldId id="365"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00"/>
    <a:srgbClr val="BC0000"/>
    <a:srgbClr val="8599D1"/>
    <a:srgbClr val="D00000"/>
    <a:srgbClr val="43DD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59" autoAdjust="0"/>
    <p:restoredTop sz="87314" autoAdjust="0"/>
  </p:normalViewPr>
  <p:slideViewPr>
    <p:cSldViewPr>
      <p:cViewPr varScale="1">
        <p:scale>
          <a:sx n="58" d="100"/>
          <a:sy n="58" d="100"/>
        </p:scale>
        <p:origin x="1368" y="48"/>
      </p:cViewPr>
      <p:guideLst>
        <p:guide orient="horz" pos="2160"/>
        <p:guide pos="2880"/>
      </p:guideLst>
    </p:cSldViewPr>
  </p:slideViewPr>
  <p:outlineViewPr>
    <p:cViewPr>
      <p:scale>
        <a:sx n="33" d="100"/>
        <a:sy n="33" d="100"/>
      </p:scale>
      <p:origin x="0" y="15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5CF161-2B76-4D12-AA9A-E09895DBFD40}" type="datetimeFigureOut">
              <a:rPr lang="en-US" smtClean="0"/>
              <a:t>9/23/2020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D5AAD5-FC0E-4ECA-8BCC-4126766D697C}" type="slidenum">
              <a:rPr lang="en-US" smtClean="0"/>
              <a:t>‹#›</a:t>
            </a:fld>
            <a:endParaRPr lang="en-US"/>
          </a:p>
        </p:txBody>
      </p:sp>
    </p:spTree>
    <p:extLst>
      <p:ext uri="{BB962C8B-B14F-4D97-AF65-F5344CB8AC3E}">
        <p14:creationId xmlns:p14="http://schemas.microsoft.com/office/powerpoint/2010/main" val="2036236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5AAD5-FC0E-4ECA-8BCC-4126766D697C}" type="slidenum">
              <a:rPr lang="en-US" smtClean="0"/>
              <a:t>2</a:t>
            </a:fld>
            <a:endParaRPr lang="en-US"/>
          </a:p>
        </p:txBody>
      </p:sp>
    </p:spTree>
    <p:extLst>
      <p:ext uri="{BB962C8B-B14F-4D97-AF65-F5344CB8AC3E}">
        <p14:creationId xmlns:p14="http://schemas.microsoft.com/office/powerpoint/2010/main" val="2401654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articles and videos about the echolocating cane:</a:t>
            </a:r>
          </a:p>
          <a:p>
            <a:r>
              <a:rPr lang="en-US" dirty="0"/>
              <a:t>https://www.mnn.com/health/fitness-well-being/blogs/smart-cane-uses-echolocation-to-guide-the-blind</a:t>
            </a:r>
          </a:p>
          <a:p>
            <a:r>
              <a:rPr lang="en-US" dirty="0"/>
              <a:t>https://www.nature.com/news/2003/030915/full/news030908-2.html</a:t>
            </a:r>
          </a:p>
          <a:p>
            <a:endParaRPr lang="en-US" dirty="0"/>
          </a:p>
          <a:p>
            <a:r>
              <a:rPr lang="en-US" dirty="0"/>
              <a:t>Image from: https://www.dailymail.co.uk/sciencetech/article-2663715/The-white-stick-gets-21st-century-makeover-30-smart-cane-uses-SONAR-vibrations-help-blind-people-see.html </a:t>
            </a:r>
          </a:p>
        </p:txBody>
      </p:sp>
      <p:sp>
        <p:nvSpPr>
          <p:cNvPr id="4" name="Slide Number Placeholder 3"/>
          <p:cNvSpPr>
            <a:spLocks noGrp="1"/>
          </p:cNvSpPr>
          <p:nvPr>
            <p:ph type="sldNum" sz="quarter" idx="5"/>
          </p:nvPr>
        </p:nvSpPr>
        <p:spPr/>
        <p:txBody>
          <a:bodyPr/>
          <a:lstStyle/>
          <a:p>
            <a:fld id="{C6D5AAD5-FC0E-4ECA-8BCC-4126766D697C}" type="slidenum">
              <a:rPr lang="en-US" smtClean="0"/>
              <a:t>21</a:t>
            </a:fld>
            <a:endParaRPr lang="en-US"/>
          </a:p>
        </p:txBody>
      </p:sp>
    </p:spTree>
    <p:extLst>
      <p:ext uri="{BB962C8B-B14F-4D97-AF65-F5344CB8AC3E}">
        <p14:creationId xmlns:p14="http://schemas.microsoft.com/office/powerpoint/2010/main" val="3716651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articles and videos about the echolocating cane:</a:t>
            </a:r>
          </a:p>
          <a:p>
            <a:r>
              <a:rPr lang="en-US" dirty="0"/>
              <a:t>https://www.mnn.com/health/fitness-well-being/blogs/smart-cane-uses-echolocation-to-guide-the-blind</a:t>
            </a:r>
          </a:p>
          <a:p>
            <a:r>
              <a:rPr lang="en-US" dirty="0"/>
              <a:t>https://www.nature.com/news/2003/030915/full/news030908-2.html</a:t>
            </a:r>
          </a:p>
          <a:p>
            <a:endParaRPr lang="en-US" dirty="0"/>
          </a:p>
          <a:p>
            <a:r>
              <a:rPr lang="en-US" dirty="0"/>
              <a:t>Image from: https://www.dailymail.co.uk/sciencetech/article-2663715/The-white-stick-gets-21st-century-makeover-30-smart-cane-uses-SONAR-vibrations-help-blind-people-see.html </a:t>
            </a:r>
          </a:p>
        </p:txBody>
      </p:sp>
      <p:sp>
        <p:nvSpPr>
          <p:cNvPr id="4" name="Slide Number Placeholder 3"/>
          <p:cNvSpPr>
            <a:spLocks noGrp="1"/>
          </p:cNvSpPr>
          <p:nvPr>
            <p:ph type="sldNum" sz="quarter" idx="5"/>
          </p:nvPr>
        </p:nvSpPr>
        <p:spPr/>
        <p:txBody>
          <a:bodyPr/>
          <a:lstStyle/>
          <a:p>
            <a:fld id="{C6D5AAD5-FC0E-4ECA-8BCC-4126766D697C}" type="slidenum">
              <a:rPr lang="en-US" smtClean="0"/>
              <a:t>22</a:t>
            </a:fld>
            <a:endParaRPr lang="en-US"/>
          </a:p>
        </p:txBody>
      </p:sp>
    </p:spTree>
    <p:extLst>
      <p:ext uri="{BB962C8B-B14F-4D97-AF65-F5344CB8AC3E}">
        <p14:creationId xmlns:p14="http://schemas.microsoft.com/office/powerpoint/2010/main" val="3716651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review echolocation</a:t>
            </a:r>
          </a:p>
        </p:txBody>
      </p:sp>
      <p:sp>
        <p:nvSpPr>
          <p:cNvPr id="4" name="Slide Number Placeholder 3"/>
          <p:cNvSpPr>
            <a:spLocks noGrp="1"/>
          </p:cNvSpPr>
          <p:nvPr>
            <p:ph type="sldNum" sz="quarter" idx="10"/>
          </p:nvPr>
        </p:nvSpPr>
        <p:spPr/>
        <p:txBody>
          <a:bodyPr/>
          <a:lstStyle/>
          <a:p>
            <a:fld id="{C6D5AAD5-FC0E-4ECA-8BCC-4126766D697C}" type="slidenum">
              <a:rPr lang="en-US" smtClean="0"/>
              <a:t>23</a:t>
            </a:fld>
            <a:endParaRPr lang="en-US"/>
          </a:p>
        </p:txBody>
      </p:sp>
    </p:spTree>
    <p:extLst>
      <p:ext uri="{BB962C8B-B14F-4D97-AF65-F5344CB8AC3E}">
        <p14:creationId xmlns:p14="http://schemas.microsoft.com/office/powerpoint/2010/main" val="2472662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echolocate,</a:t>
            </a:r>
            <a:r>
              <a:rPr lang="en-US" baseline="0" dirty="0"/>
              <a:t> bats must make a sound, and be able to detect an echo. Can a cane make a sound and detect an echo? </a:t>
            </a:r>
            <a:endParaRPr lang="en-US" dirty="0"/>
          </a:p>
        </p:txBody>
      </p:sp>
      <p:sp>
        <p:nvSpPr>
          <p:cNvPr id="4" name="Slide Number Placeholder 3"/>
          <p:cNvSpPr>
            <a:spLocks noGrp="1"/>
          </p:cNvSpPr>
          <p:nvPr>
            <p:ph type="sldNum" sz="quarter" idx="5"/>
          </p:nvPr>
        </p:nvSpPr>
        <p:spPr/>
        <p:txBody>
          <a:bodyPr/>
          <a:lstStyle/>
          <a:p>
            <a:fld id="{C6D5AAD5-FC0E-4ECA-8BCC-4126766D697C}" type="slidenum">
              <a:rPr lang="en-US" smtClean="0"/>
              <a:t>28</a:t>
            </a:fld>
            <a:endParaRPr lang="en-US"/>
          </a:p>
        </p:txBody>
      </p:sp>
    </p:spTree>
    <p:extLst>
      <p:ext uri="{BB962C8B-B14F-4D97-AF65-F5344CB8AC3E}">
        <p14:creationId xmlns:p14="http://schemas.microsoft.com/office/powerpoint/2010/main" val="1374559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student handout is provided</a:t>
            </a:r>
          </a:p>
        </p:txBody>
      </p:sp>
      <p:sp>
        <p:nvSpPr>
          <p:cNvPr id="4" name="Slide Number Placeholder 3"/>
          <p:cNvSpPr>
            <a:spLocks noGrp="1"/>
          </p:cNvSpPr>
          <p:nvPr>
            <p:ph type="sldNum" sz="quarter" idx="5"/>
          </p:nvPr>
        </p:nvSpPr>
        <p:spPr/>
        <p:txBody>
          <a:bodyPr/>
          <a:lstStyle/>
          <a:p>
            <a:fld id="{C6D5AAD5-FC0E-4ECA-8BCC-4126766D697C}" type="slidenum">
              <a:rPr lang="en-US" smtClean="0"/>
              <a:t>31</a:t>
            </a:fld>
            <a:endParaRPr lang="en-US"/>
          </a:p>
        </p:txBody>
      </p:sp>
    </p:spTree>
    <p:extLst>
      <p:ext uri="{BB962C8B-B14F-4D97-AF65-F5344CB8AC3E}">
        <p14:creationId xmlns:p14="http://schemas.microsoft.com/office/powerpoint/2010/main" val="1003806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Cool video of the Bat Bot flying: </a:t>
            </a:r>
          </a:p>
          <a:p>
            <a:r>
              <a:rPr lang="en-US" dirty="0"/>
              <a:t>https://www.youtube.com/watch?v=QyuWbNrX3v4</a:t>
            </a:r>
          </a:p>
          <a:p>
            <a:endParaRPr lang="en-US" dirty="0"/>
          </a:p>
          <a:p>
            <a:r>
              <a:rPr lang="en-US" dirty="0"/>
              <a:t>Articles: </a:t>
            </a:r>
          </a:p>
          <a:p>
            <a:r>
              <a:rPr lang="en-US" dirty="0"/>
              <a:t>https://www.caltech.edu/about/news/engineers-build-robot-drone-mimics-bat-flight-53794</a:t>
            </a:r>
          </a:p>
          <a:p>
            <a:r>
              <a:rPr lang="en-US" dirty="0"/>
              <a:t>https://newatlas.com/robotic-bat-wing-reveals-flight-secrets-of-bats/26381/</a:t>
            </a:r>
          </a:p>
          <a:p>
            <a:endParaRPr lang="en-US" dirty="0"/>
          </a:p>
        </p:txBody>
      </p:sp>
      <p:sp>
        <p:nvSpPr>
          <p:cNvPr id="4" name="Slide Number Placeholder 3"/>
          <p:cNvSpPr>
            <a:spLocks noGrp="1"/>
          </p:cNvSpPr>
          <p:nvPr>
            <p:ph type="sldNum" sz="quarter" idx="5"/>
          </p:nvPr>
        </p:nvSpPr>
        <p:spPr/>
        <p:txBody>
          <a:bodyPr/>
          <a:lstStyle/>
          <a:p>
            <a:fld id="{C6D5AAD5-FC0E-4ECA-8BCC-4126766D697C}" type="slidenum">
              <a:rPr lang="en-US" smtClean="0"/>
              <a:t>33</a:t>
            </a:fld>
            <a:endParaRPr lang="en-US"/>
          </a:p>
        </p:txBody>
      </p:sp>
    </p:spTree>
    <p:extLst>
      <p:ext uri="{BB962C8B-B14F-4D97-AF65-F5344CB8AC3E}">
        <p14:creationId xmlns:p14="http://schemas.microsoft.com/office/powerpoint/2010/main" val="3511686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Cool video of the Bat Bot flying: </a:t>
            </a:r>
          </a:p>
          <a:p>
            <a:r>
              <a:rPr lang="en-US" dirty="0"/>
              <a:t>https://www.youtube.com/watch?v=QyuWbNrX3v4</a:t>
            </a:r>
          </a:p>
          <a:p>
            <a:endParaRPr lang="en-US" dirty="0"/>
          </a:p>
          <a:p>
            <a:r>
              <a:rPr lang="en-US" dirty="0"/>
              <a:t>Articles: </a:t>
            </a:r>
          </a:p>
          <a:p>
            <a:r>
              <a:rPr lang="en-US" dirty="0"/>
              <a:t>https://www.caltech.edu/about/news/engineers-build-robot-drone-mimics-bat-flight-53794</a:t>
            </a:r>
          </a:p>
          <a:p>
            <a:r>
              <a:rPr lang="en-US" dirty="0"/>
              <a:t>https://newatlas.com/robotic-bat-wing-reveals-flight-secrets-of-bats/26381/</a:t>
            </a:r>
          </a:p>
          <a:p>
            <a:endParaRPr lang="en-US" dirty="0"/>
          </a:p>
        </p:txBody>
      </p:sp>
      <p:sp>
        <p:nvSpPr>
          <p:cNvPr id="4" name="Slide Number Placeholder 3"/>
          <p:cNvSpPr>
            <a:spLocks noGrp="1"/>
          </p:cNvSpPr>
          <p:nvPr>
            <p:ph type="sldNum" sz="quarter" idx="5"/>
          </p:nvPr>
        </p:nvSpPr>
        <p:spPr/>
        <p:txBody>
          <a:bodyPr/>
          <a:lstStyle/>
          <a:p>
            <a:fld id="{C6D5AAD5-FC0E-4ECA-8BCC-4126766D697C}" type="slidenum">
              <a:rPr lang="en-US" smtClean="0"/>
              <a:t>34</a:t>
            </a:fld>
            <a:endParaRPr lang="en-US"/>
          </a:p>
        </p:txBody>
      </p:sp>
    </p:spTree>
    <p:extLst>
      <p:ext uri="{BB962C8B-B14F-4D97-AF65-F5344CB8AC3E}">
        <p14:creationId xmlns:p14="http://schemas.microsoft.com/office/powerpoint/2010/main" val="2148446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Cool video of the Bat Bot flying: </a:t>
            </a:r>
          </a:p>
          <a:p>
            <a:r>
              <a:rPr lang="en-US" dirty="0"/>
              <a:t>https://www.youtube.com/watch?v=QyuWbNrX3v4</a:t>
            </a:r>
          </a:p>
          <a:p>
            <a:endParaRPr lang="en-US" dirty="0"/>
          </a:p>
          <a:p>
            <a:r>
              <a:rPr lang="en-US" dirty="0"/>
              <a:t>Article:</a:t>
            </a:r>
          </a:p>
          <a:p>
            <a:r>
              <a:rPr lang="en-US" dirty="0"/>
              <a:t>https://www.caltech.edu/about/news/engineers-build-robot-drone-mimics-bat-flight-53794</a:t>
            </a:r>
          </a:p>
          <a:p>
            <a:endParaRPr lang="en-US" dirty="0"/>
          </a:p>
        </p:txBody>
      </p:sp>
      <p:sp>
        <p:nvSpPr>
          <p:cNvPr id="4" name="Slide Number Placeholder 3"/>
          <p:cNvSpPr>
            <a:spLocks noGrp="1"/>
          </p:cNvSpPr>
          <p:nvPr>
            <p:ph type="sldNum" sz="quarter" idx="5"/>
          </p:nvPr>
        </p:nvSpPr>
        <p:spPr/>
        <p:txBody>
          <a:bodyPr/>
          <a:lstStyle/>
          <a:p>
            <a:fld id="{C6D5AAD5-FC0E-4ECA-8BCC-4126766D697C}" type="slidenum">
              <a:rPr lang="en-US" smtClean="0"/>
              <a:t>39</a:t>
            </a:fld>
            <a:endParaRPr lang="en-US"/>
          </a:p>
        </p:txBody>
      </p:sp>
    </p:spTree>
    <p:extLst>
      <p:ext uri="{BB962C8B-B14F-4D97-AF65-F5344CB8AC3E}">
        <p14:creationId xmlns:p14="http://schemas.microsoft.com/office/powerpoint/2010/main" val="1120662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student handout is provided</a:t>
            </a:r>
          </a:p>
        </p:txBody>
      </p:sp>
      <p:sp>
        <p:nvSpPr>
          <p:cNvPr id="4" name="Slide Number Placeholder 3"/>
          <p:cNvSpPr>
            <a:spLocks noGrp="1"/>
          </p:cNvSpPr>
          <p:nvPr>
            <p:ph type="sldNum" sz="quarter" idx="5"/>
          </p:nvPr>
        </p:nvSpPr>
        <p:spPr/>
        <p:txBody>
          <a:bodyPr/>
          <a:lstStyle/>
          <a:p>
            <a:fld id="{C6D5AAD5-FC0E-4ECA-8BCC-4126766D697C}" type="slidenum">
              <a:rPr lang="en-US" smtClean="0"/>
              <a:t>40</a:t>
            </a:fld>
            <a:endParaRPr lang="en-US"/>
          </a:p>
        </p:txBody>
      </p:sp>
    </p:spTree>
    <p:extLst>
      <p:ext uri="{BB962C8B-B14F-4D97-AF65-F5344CB8AC3E}">
        <p14:creationId xmlns:p14="http://schemas.microsoft.com/office/powerpoint/2010/main" val="3548881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previous materials and</a:t>
            </a:r>
            <a:r>
              <a:rPr lang="en-US" baseline="0" dirty="0"/>
              <a:t> Biomimicry</a:t>
            </a:r>
            <a:endParaRPr lang="en-US" dirty="0"/>
          </a:p>
        </p:txBody>
      </p:sp>
      <p:sp>
        <p:nvSpPr>
          <p:cNvPr id="4" name="Slide Number Placeholder 3"/>
          <p:cNvSpPr>
            <a:spLocks noGrp="1"/>
          </p:cNvSpPr>
          <p:nvPr>
            <p:ph type="sldNum" sz="quarter" idx="10"/>
          </p:nvPr>
        </p:nvSpPr>
        <p:spPr/>
        <p:txBody>
          <a:bodyPr/>
          <a:lstStyle/>
          <a:p>
            <a:fld id="{C6D5AAD5-FC0E-4ECA-8BCC-4126766D697C}" type="slidenum">
              <a:rPr lang="en-US" smtClean="0"/>
              <a:t>41</a:t>
            </a:fld>
            <a:endParaRPr lang="en-US"/>
          </a:p>
        </p:txBody>
      </p:sp>
    </p:spTree>
    <p:extLst>
      <p:ext uri="{BB962C8B-B14F-4D97-AF65-F5344CB8AC3E}">
        <p14:creationId xmlns:p14="http://schemas.microsoft.com/office/powerpoint/2010/main" val="3324940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a:t>
            </a:r>
            <a:r>
              <a:rPr lang="en-US" baseline="0" dirty="0"/>
              <a:t> back to lessons where students learned about how you need light to see. </a:t>
            </a:r>
            <a:endParaRPr lang="en-US" dirty="0"/>
          </a:p>
        </p:txBody>
      </p:sp>
      <p:sp>
        <p:nvSpPr>
          <p:cNvPr id="4" name="Slide Number Placeholder 3"/>
          <p:cNvSpPr>
            <a:spLocks noGrp="1"/>
          </p:cNvSpPr>
          <p:nvPr>
            <p:ph type="sldNum" sz="quarter" idx="10"/>
          </p:nvPr>
        </p:nvSpPr>
        <p:spPr/>
        <p:txBody>
          <a:bodyPr/>
          <a:lstStyle/>
          <a:p>
            <a:fld id="{C6D5AAD5-FC0E-4ECA-8BCC-4126766D697C}" type="slidenum">
              <a:rPr lang="en-US" smtClean="0"/>
              <a:t>9</a:t>
            </a:fld>
            <a:endParaRPr lang="en-US"/>
          </a:p>
        </p:txBody>
      </p:sp>
    </p:spTree>
    <p:extLst>
      <p:ext uri="{BB962C8B-B14F-4D97-AF65-F5344CB8AC3E}">
        <p14:creationId xmlns:p14="http://schemas.microsoft.com/office/powerpoint/2010/main" val="1234104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5AAD5-FC0E-4ECA-8BCC-4126766D697C}" type="slidenum">
              <a:rPr lang="en-US" smtClean="0"/>
              <a:t>45</a:t>
            </a:fld>
            <a:endParaRPr lang="en-US"/>
          </a:p>
        </p:txBody>
      </p:sp>
    </p:spTree>
    <p:extLst>
      <p:ext uri="{BB962C8B-B14F-4D97-AF65-F5344CB8AC3E}">
        <p14:creationId xmlns:p14="http://schemas.microsoft.com/office/powerpoint/2010/main" val="3694194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5AAD5-FC0E-4ECA-8BCC-4126766D697C}" type="slidenum">
              <a:rPr lang="en-US" smtClean="0"/>
              <a:t>60</a:t>
            </a:fld>
            <a:endParaRPr lang="en-US"/>
          </a:p>
        </p:txBody>
      </p:sp>
    </p:spTree>
    <p:extLst>
      <p:ext uri="{BB962C8B-B14F-4D97-AF65-F5344CB8AC3E}">
        <p14:creationId xmlns:p14="http://schemas.microsoft.com/office/powerpoint/2010/main" val="1992444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previous materials</a:t>
            </a:r>
          </a:p>
        </p:txBody>
      </p:sp>
      <p:sp>
        <p:nvSpPr>
          <p:cNvPr id="4" name="Slide Number Placeholder 3"/>
          <p:cNvSpPr>
            <a:spLocks noGrp="1"/>
          </p:cNvSpPr>
          <p:nvPr>
            <p:ph type="sldNum" sz="quarter" idx="10"/>
          </p:nvPr>
        </p:nvSpPr>
        <p:spPr/>
        <p:txBody>
          <a:bodyPr/>
          <a:lstStyle/>
          <a:p>
            <a:fld id="{C6D5AAD5-FC0E-4ECA-8BCC-4126766D697C}" type="slidenum">
              <a:rPr lang="en-US" smtClean="0"/>
              <a:t>61</a:t>
            </a:fld>
            <a:endParaRPr lang="en-US"/>
          </a:p>
        </p:txBody>
      </p:sp>
    </p:spTree>
    <p:extLst>
      <p:ext uri="{BB962C8B-B14F-4D97-AF65-F5344CB8AC3E}">
        <p14:creationId xmlns:p14="http://schemas.microsoft.com/office/powerpoint/2010/main" val="3324940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Kristen’s mission is to protect bats around the world! She has worked with bats in the US, Australia, and Mexico, and loves talking to people about bats and how we can protect them.</a:t>
            </a:r>
          </a:p>
        </p:txBody>
      </p:sp>
      <p:sp>
        <p:nvSpPr>
          <p:cNvPr id="4" name="Slide Number Placeholder 3"/>
          <p:cNvSpPr>
            <a:spLocks noGrp="1"/>
          </p:cNvSpPr>
          <p:nvPr>
            <p:ph type="sldNum" sz="quarter" idx="5"/>
          </p:nvPr>
        </p:nvSpPr>
        <p:spPr/>
        <p:txBody>
          <a:bodyPr/>
          <a:lstStyle/>
          <a:p>
            <a:fld id="{C6D5AAD5-FC0E-4ECA-8BCC-4126766D697C}" type="slidenum">
              <a:rPr lang="en-US" smtClean="0"/>
              <a:t>62</a:t>
            </a:fld>
            <a:endParaRPr lang="en-US"/>
          </a:p>
        </p:txBody>
      </p:sp>
    </p:spTree>
    <p:extLst>
      <p:ext uri="{BB962C8B-B14F-4D97-AF65-F5344CB8AC3E}">
        <p14:creationId xmlns:p14="http://schemas.microsoft.com/office/powerpoint/2010/main" val="43256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Kristen got her start in bat conservation in 6</a:t>
            </a:r>
            <a:r>
              <a:rPr lang="en-US" baseline="30000" dirty="0"/>
              <a:t>th</a:t>
            </a:r>
            <a:r>
              <a:rPr lang="en-US" dirty="0"/>
              <a:t> grade, when she built and put up bat houses for her Girl Scout Silver Award project. It’s never too early to get involved!</a:t>
            </a:r>
          </a:p>
          <a:p>
            <a:r>
              <a:rPr lang="en-US" dirty="0"/>
              <a:t>To learn more about Kristen’s work, visit https://kristenlear.wixsite.com/batconservation. To get in touch with her about bats, bat conservation projects, etc., email her at kristen.lear@gmail.com!</a:t>
            </a:r>
          </a:p>
        </p:txBody>
      </p:sp>
      <p:sp>
        <p:nvSpPr>
          <p:cNvPr id="4" name="Slide Number Placeholder 3"/>
          <p:cNvSpPr>
            <a:spLocks noGrp="1"/>
          </p:cNvSpPr>
          <p:nvPr>
            <p:ph type="sldNum" sz="quarter" idx="5"/>
          </p:nvPr>
        </p:nvSpPr>
        <p:spPr/>
        <p:txBody>
          <a:bodyPr/>
          <a:lstStyle/>
          <a:p>
            <a:fld id="{C6D5AAD5-FC0E-4ECA-8BCC-4126766D697C}" type="slidenum">
              <a:rPr lang="en-US" smtClean="0"/>
              <a:t>63</a:t>
            </a:fld>
            <a:endParaRPr lang="en-US"/>
          </a:p>
        </p:txBody>
      </p:sp>
    </p:spTree>
    <p:extLst>
      <p:ext uri="{BB962C8B-B14F-4D97-AF65-F5344CB8AC3E}">
        <p14:creationId xmlns:p14="http://schemas.microsoft.com/office/powerpoint/2010/main" val="4061999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Kristen got her start in bat conservation in 6</a:t>
            </a:r>
            <a:r>
              <a:rPr lang="en-US" baseline="30000" dirty="0"/>
              <a:t>th</a:t>
            </a:r>
            <a:r>
              <a:rPr lang="en-US" dirty="0"/>
              <a:t> grade, when she built and put up bat houses for her Girl Scout Silver Award project. It’s never too early to get involved!</a:t>
            </a:r>
          </a:p>
          <a:p>
            <a:r>
              <a:rPr lang="en-US" dirty="0"/>
              <a:t>To learn more about Kristen’s work, visit https://kristenlear.wixsite.com/batconservation. To get in touch with her about bats, bat conservation projects, etc., email her at kristen.lear@gmail.com!</a:t>
            </a:r>
          </a:p>
        </p:txBody>
      </p:sp>
      <p:sp>
        <p:nvSpPr>
          <p:cNvPr id="4" name="Slide Number Placeholder 3"/>
          <p:cNvSpPr>
            <a:spLocks noGrp="1"/>
          </p:cNvSpPr>
          <p:nvPr>
            <p:ph type="sldNum" sz="quarter" idx="5"/>
          </p:nvPr>
        </p:nvSpPr>
        <p:spPr/>
        <p:txBody>
          <a:bodyPr/>
          <a:lstStyle/>
          <a:p>
            <a:fld id="{C6D5AAD5-FC0E-4ECA-8BCC-4126766D697C}" type="slidenum">
              <a:rPr lang="en-US" smtClean="0"/>
              <a:t>64</a:t>
            </a:fld>
            <a:endParaRPr lang="en-US"/>
          </a:p>
        </p:txBody>
      </p:sp>
    </p:spTree>
    <p:extLst>
      <p:ext uri="{BB962C8B-B14F-4D97-AF65-F5344CB8AC3E}">
        <p14:creationId xmlns:p14="http://schemas.microsoft.com/office/powerpoint/2010/main" val="4061999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5AAD5-FC0E-4ECA-8BCC-4126766D697C}" type="slidenum">
              <a:rPr lang="en-US" smtClean="0"/>
              <a:t>65</a:t>
            </a:fld>
            <a:endParaRPr lang="en-US"/>
          </a:p>
        </p:txBody>
      </p:sp>
    </p:spTree>
    <p:extLst>
      <p:ext uri="{BB962C8B-B14F-4D97-AF65-F5344CB8AC3E}">
        <p14:creationId xmlns:p14="http://schemas.microsoft.com/office/powerpoint/2010/main" val="4061999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a:t>
            </a:r>
            <a:r>
              <a:rPr lang="en-US" baseline="0" dirty="0"/>
              <a:t> back to lessons where students learned about how you need light to see. </a:t>
            </a:r>
            <a:endParaRPr lang="en-US" dirty="0"/>
          </a:p>
        </p:txBody>
      </p:sp>
      <p:sp>
        <p:nvSpPr>
          <p:cNvPr id="4" name="Slide Number Placeholder 3"/>
          <p:cNvSpPr>
            <a:spLocks noGrp="1"/>
          </p:cNvSpPr>
          <p:nvPr>
            <p:ph type="sldNum" sz="quarter" idx="10"/>
          </p:nvPr>
        </p:nvSpPr>
        <p:spPr/>
        <p:txBody>
          <a:bodyPr/>
          <a:lstStyle/>
          <a:p>
            <a:fld id="{C6D5AAD5-FC0E-4ECA-8BCC-4126766D697C}" type="slidenum">
              <a:rPr lang="en-US" smtClean="0"/>
              <a:t>10</a:t>
            </a:fld>
            <a:endParaRPr lang="en-US"/>
          </a:p>
        </p:txBody>
      </p:sp>
    </p:spTree>
    <p:extLst>
      <p:ext uri="{BB962C8B-B14F-4D97-AF65-F5344CB8AC3E}">
        <p14:creationId xmlns:p14="http://schemas.microsoft.com/office/powerpoint/2010/main" val="1234104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video about research on bat</a:t>
            </a:r>
            <a:r>
              <a:rPr lang="en-US" baseline="0" dirty="0"/>
              <a:t> echolocation here. It is way advanced for first graders but does have a lot of (slowed down and enhanced) echolocation sounds</a:t>
            </a:r>
            <a:endParaRPr lang="en-US" dirty="0"/>
          </a:p>
        </p:txBody>
      </p:sp>
      <p:sp>
        <p:nvSpPr>
          <p:cNvPr id="4" name="Slide Number Placeholder 3"/>
          <p:cNvSpPr>
            <a:spLocks noGrp="1"/>
          </p:cNvSpPr>
          <p:nvPr>
            <p:ph type="sldNum" sz="quarter" idx="10"/>
          </p:nvPr>
        </p:nvSpPr>
        <p:spPr/>
        <p:txBody>
          <a:bodyPr/>
          <a:lstStyle/>
          <a:p>
            <a:fld id="{C6D5AAD5-FC0E-4ECA-8BCC-4126766D697C}" type="slidenum">
              <a:rPr lang="en-US" smtClean="0"/>
              <a:t>13</a:t>
            </a:fld>
            <a:endParaRPr lang="en-US"/>
          </a:p>
        </p:txBody>
      </p:sp>
    </p:spTree>
    <p:extLst>
      <p:ext uri="{BB962C8B-B14F-4D97-AF65-F5344CB8AC3E}">
        <p14:creationId xmlns:p14="http://schemas.microsoft.com/office/powerpoint/2010/main" val="1361019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5AAD5-FC0E-4ECA-8BCC-4126766D697C}" type="slidenum">
              <a:rPr lang="en-US" smtClean="0"/>
              <a:t>14</a:t>
            </a:fld>
            <a:endParaRPr lang="en-US"/>
          </a:p>
        </p:txBody>
      </p:sp>
    </p:spTree>
    <p:extLst>
      <p:ext uri="{BB962C8B-B14F-4D97-AF65-F5344CB8AC3E}">
        <p14:creationId xmlns:p14="http://schemas.microsoft.com/office/powerpoint/2010/main" val="982671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review echolocation</a:t>
            </a:r>
          </a:p>
        </p:txBody>
      </p:sp>
      <p:sp>
        <p:nvSpPr>
          <p:cNvPr id="4" name="Slide Number Placeholder 3"/>
          <p:cNvSpPr>
            <a:spLocks noGrp="1"/>
          </p:cNvSpPr>
          <p:nvPr>
            <p:ph type="sldNum" sz="quarter" idx="10"/>
          </p:nvPr>
        </p:nvSpPr>
        <p:spPr/>
        <p:txBody>
          <a:bodyPr/>
          <a:lstStyle/>
          <a:p>
            <a:fld id="{C6D5AAD5-FC0E-4ECA-8BCC-4126766D697C}" type="slidenum">
              <a:rPr lang="en-US" smtClean="0"/>
              <a:t>15</a:t>
            </a:fld>
            <a:endParaRPr lang="en-US"/>
          </a:p>
        </p:txBody>
      </p:sp>
    </p:spTree>
    <p:extLst>
      <p:ext uri="{BB962C8B-B14F-4D97-AF65-F5344CB8AC3E}">
        <p14:creationId xmlns:p14="http://schemas.microsoft.com/office/powerpoint/2010/main" val="3324940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articles and videos about the echolocating cane:</a:t>
            </a:r>
          </a:p>
          <a:p>
            <a:r>
              <a:rPr lang="en-US" dirty="0"/>
              <a:t>https://www.mnn.com/health/fitness-well-being/blogs/smart-cane-uses-echolocation-to-guide-the-blind</a:t>
            </a:r>
          </a:p>
          <a:p>
            <a:r>
              <a:rPr lang="en-US" dirty="0"/>
              <a:t>https://www.nature.com/news/2003/030915/full/news030908-2.html</a:t>
            </a:r>
          </a:p>
          <a:p>
            <a:endParaRPr lang="en-US" dirty="0"/>
          </a:p>
          <a:p>
            <a:r>
              <a:rPr lang="en-US" dirty="0"/>
              <a:t>Image from: https://www.dailymail.co.uk/sciencetech/article-2663715/The-white-stick-gets-21st-century-makeover-30-smart-cane-uses-SONAR-vibrations-help-blind-people-see.html </a:t>
            </a:r>
          </a:p>
        </p:txBody>
      </p:sp>
      <p:sp>
        <p:nvSpPr>
          <p:cNvPr id="4" name="Slide Number Placeholder 3"/>
          <p:cNvSpPr>
            <a:spLocks noGrp="1"/>
          </p:cNvSpPr>
          <p:nvPr>
            <p:ph type="sldNum" sz="quarter" idx="5"/>
          </p:nvPr>
        </p:nvSpPr>
        <p:spPr/>
        <p:txBody>
          <a:bodyPr/>
          <a:lstStyle/>
          <a:p>
            <a:fld id="{C6D5AAD5-FC0E-4ECA-8BCC-4126766D697C}" type="slidenum">
              <a:rPr lang="en-US" smtClean="0"/>
              <a:t>18</a:t>
            </a:fld>
            <a:endParaRPr lang="en-US"/>
          </a:p>
        </p:txBody>
      </p:sp>
    </p:spTree>
    <p:extLst>
      <p:ext uri="{BB962C8B-B14F-4D97-AF65-F5344CB8AC3E}">
        <p14:creationId xmlns:p14="http://schemas.microsoft.com/office/powerpoint/2010/main" val="3716651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echolocate,</a:t>
            </a:r>
            <a:r>
              <a:rPr lang="en-US" baseline="0" dirty="0"/>
              <a:t> bats must make a sound, and be able to detect an echo. Can a cane make a sound and detect an echo? </a:t>
            </a:r>
            <a:endParaRPr lang="en-US" dirty="0"/>
          </a:p>
        </p:txBody>
      </p:sp>
      <p:sp>
        <p:nvSpPr>
          <p:cNvPr id="4" name="Slide Number Placeholder 3"/>
          <p:cNvSpPr>
            <a:spLocks noGrp="1"/>
          </p:cNvSpPr>
          <p:nvPr>
            <p:ph type="sldNum" sz="quarter" idx="5"/>
          </p:nvPr>
        </p:nvSpPr>
        <p:spPr/>
        <p:txBody>
          <a:bodyPr/>
          <a:lstStyle/>
          <a:p>
            <a:fld id="{C6D5AAD5-FC0E-4ECA-8BCC-4126766D697C}" type="slidenum">
              <a:rPr lang="en-US" smtClean="0"/>
              <a:t>19</a:t>
            </a:fld>
            <a:endParaRPr lang="en-US"/>
          </a:p>
        </p:txBody>
      </p:sp>
    </p:spTree>
    <p:extLst>
      <p:ext uri="{BB962C8B-B14F-4D97-AF65-F5344CB8AC3E}">
        <p14:creationId xmlns:p14="http://schemas.microsoft.com/office/powerpoint/2010/main" val="3716651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articles and videos about the echolocating cane:</a:t>
            </a:r>
          </a:p>
          <a:p>
            <a:r>
              <a:rPr lang="en-US" dirty="0"/>
              <a:t>https://www.mnn.com/health/fitness-well-being/blogs/smart-cane-uses-echolocation-to-guide-the-blind</a:t>
            </a:r>
          </a:p>
          <a:p>
            <a:r>
              <a:rPr lang="en-US" dirty="0"/>
              <a:t>https://www.nature.com/news/2003/030915/full/news030908-2.html</a:t>
            </a:r>
          </a:p>
          <a:p>
            <a:endParaRPr lang="en-US" dirty="0"/>
          </a:p>
          <a:p>
            <a:r>
              <a:rPr lang="en-US" dirty="0"/>
              <a:t>Image from: https://www.dailymail.co.uk/sciencetech/article-2663715/The-white-stick-gets-21st-century-makeover-30-smart-cane-uses-SONAR-vibrations-help-blind-people-see.html </a:t>
            </a:r>
          </a:p>
        </p:txBody>
      </p:sp>
      <p:sp>
        <p:nvSpPr>
          <p:cNvPr id="4" name="Slide Number Placeholder 3"/>
          <p:cNvSpPr>
            <a:spLocks noGrp="1"/>
          </p:cNvSpPr>
          <p:nvPr>
            <p:ph type="sldNum" sz="quarter" idx="5"/>
          </p:nvPr>
        </p:nvSpPr>
        <p:spPr/>
        <p:txBody>
          <a:bodyPr/>
          <a:lstStyle/>
          <a:p>
            <a:fld id="{C6D5AAD5-FC0E-4ECA-8BCC-4126766D697C}" type="slidenum">
              <a:rPr lang="en-US" smtClean="0"/>
              <a:t>20</a:t>
            </a:fld>
            <a:endParaRPr lang="en-US"/>
          </a:p>
        </p:txBody>
      </p:sp>
    </p:spTree>
    <p:extLst>
      <p:ext uri="{BB962C8B-B14F-4D97-AF65-F5344CB8AC3E}">
        <p14:creationId xmlns:p14="http://schemas.microsoft.com/office/powerpoint/2010/main" val="3716651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6E072C9-9344-4B1E-9F1B-A163AEDC93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941"/>
          <a:stretch/>
        </p:blipFill>
        <p:spPr>
          <a:xfrm>
            <a:off x="0" y="0"/>
            <a:ext cx="9144000" cy="6858000"/>
          </a:xfrm>
          <a:prstGeom prst="rect">
            <a:avLst/>
          </a:prstGeom>
        </p:spPr>
      </p:pic>
      <p:sp>
        <p:nvSpPr>
          <p:cNvPr id="12" name="Text Placeholder 11">
            <a:extLst>
              <a:ext uri="{FF2B5EF4-FFF2-40B4-BE49-F238E27FC236}">
                <a16:creationId xmlns:a16="http://schemas.microsoft.com/office/drawing/2014/main" id="{7D788446-B24C-4B34-8931-94A7C5CFD65E}"/>
              </a:ext>
            </a:extLst>
          </p:cNvPr>
          <p:cNvSpPr>
            <a:spLocks noGrp="1"/>
          </p:cNvSpPr>
          <p:nvPr>
            <p:ph type="body" sz="quarter" idx="10" hasCustomPrompt="1"/>
          </p:nvPr>
        </p:nvSpPr>
        <p:spPr>
          <a:xfrm>
            <a:off x="1219200" y="2133600"/>
            <a:ext cx="6705600" cy="762000"/>
          </a:xfrm>
        </p:spPr>
        <p:txBody>
          <a:bodyPr>
            <a:noAutofit/>
          </a:bodyPr>
          <a:lstStyle>
            <a:lvl1pPr marL="0" indent="0" algn="ctr">
              <a:buNone/>
              <a:defRPr sz="4800" b="1">
                <a:solidFill>
                  <a:srgbClr val="405BA9"/>
                </a:solidFill>
                <a:latin typeface="Omnes Black" panose="02000606050000020004" pitchFamily="50" charset="0"/>
              </a:defRPr>
            </a:lvl1pPr>
          </a:lstStyle>
          <a:p>
            <a:pPr lvl="0"/>
            <a:r>
              <a:rPr lang="en-US" dirty="0"/>
              <a:t>Placeholder Text</a:t>
            </a:r>
          </a:p>
        </p:txBody>
      </p:sp>
    </p:spTree>
    <p:extLst>
      <p:ext uri="{BB962C8B-B14F-4D97-AF65-F5344CB8AC3E}">
        <p14:creationId xmlns:p14="http://schemas.microsoft.com/office/powerpoint/2010/main" val="2868640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9/23/2020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6680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9/23/2020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5515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9/23/2020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504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9/23/2020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4574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6E072C9-9344-4B1E-9F1B-A163AEDC93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941"/>
          <a:stretch/>
        </p:blipFill>
        <p:spPr>
          <a:xfrm>
            <a:off x="0" y="0"/>
            <a:ext cx="9144000" cy="6858000"/>
          </a:xfrm>
          <a:prstGeom prst="rect">
            <a:avLst/>
          </a:prstGeom>
        </p:spPr>
      </p:pic>
      <p:sp>
        <p:nvSpPr>
          <p:cNvPr id="12" name="Text Placeholder 11">
            <a:extLst>
              <a:ext uri="{FF2B5EF4-FFF2-40B4-BE49-F238E27FC236}">
                <a16:creationId xmlns:a16="http://schemas.microsoft.com/office/drawing/2014/main" id="{7D788446-B24C-4B34-8931-94A7C5CFD65E}"/>
              </a:ext>
            </a:extLst>
          </p:cNvPr>
          <p:cNvSpPr>
            <a:spLocks noGrp="1"/>
          </p:cNvSpPr>
          <p:nvPr>
            <p:ph type="body" sz="quarter" idx="10" hasCustomPrompt="1"/>
          </p:nvPr>
        </p:nvSpPr>
        <p:spPr>
          <a:xfrm>
            <a:off x="1219200" y="2133600"/>
            <a:ext cx="6705600" cy="762000"/>
          </a:xfrm>
          <a:prstGeom prst="rect">
            <a:avLst/>
          </a:prstGeom>
        </p:spPr>
        <p:txBody>
          <a:bodyPr>
            <a:noAutofit/>
          </a:bodyPr>
          <a:lstStyle>
            <a:lvl1pPr marL="0" indent="0" algn="ctr">
              <a:buNone/>
              <a:defRPr sz="4800" b="1">
                <a:solidFill>
                  <a:srgbClr val="405BA9"/>
                </a:solidFill>
                <a:latin typeface="Omnes Black" panose="02000606050000020004" pitchFamily="50" charset="0"/>
              </a:defRPr>
            </a:lvl1pPr>
          </a:lstStyle>
          <a:p>
            <a:pPr lvl="0"/>
            <a:r>
              <a:rPr lang="en-US" dirty="0"/>
              <a:t>Placeholder Text</a:t>
            </a:r>
          </a:p>
        </p:txBody>
      </p:sp>
    </p:spTree>
    <p:extLst>
      <p:ext uri="{BB962C8B-B14F-4D97-AF65-F5344CB8AC3E}">
        <p14:creationId xmlns:p14="http://schemas.microsoft.com/office/powerpoint/2010/main" val="3531139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06D865-CD8A-42DE-8243-44019CB140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8233" b="21276"/>
          <a:stretch/>
        </p:blipFill>
        <p:spPr>
          <a:xfrm>
            <a:off x="0" y="0"/>
            <a:ext cx="9144000" cy="1447800"/>
          </a:xfrm>
          <a:prstGeom prst="rect">
            <a:avLst/>
          </a:prstGeom>
        </p:spPr>
      </p:pic>
      <p:sp>
        <p:nvSpPr>
          <p:cNvPr id="7" name="Oval 6">
            <a:extLst>
              <a:ext uri="{FF2B5EF4-FFF2-40B4-BE49-F238E27FC236}">
                <a16:creationId xmlns:a16="http://schemas.microsoft.com/office/drawing/2014/main" id="{EB16BEE2-9AE7-4CAE-A566-E48AF7210E65}"/>
              </a:ext>
            </a:extLst>
          </p:cNvPr>
          <p:cNvSpPr/>
          <p:nvPr userDrawn="1"/>
        </p:nvSpPr>
        <p:spPr>
          <a:xfrm>
            <a:off x="8534400" y="6248400"/>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6F15528-21DE-4FAA-801E-634DDDAF4B2B}" type="slidenum">
              <a:rPr lang="en-US" sz="900" smtClean="0">
                <a:latin typeface="Omnes Bold" pitchFamily="50" charset="0"/>
              </a:rPr>
              <a:pPr/>
              <a:t>‹#›</a:t>
            </a:fld>
            <a:endParaRPr lang="en-US" sz="900" dirty="0">
              <a:latin typeface="Omnes Bold" pitchFamily="50" charset="0"/>
            </a:endParaRPr>
          </a:p>
        </p:txBody>
      </p:sp>
    </p:spTree>
    <p:extLst>
      <p:ext uri="{BB962C8B-B14F-4D97-AF65-F5344CB8AC3E}">
        <p14:creationId xmlns:p14="http://schemas.microsoft.com/office/powerpoint/2010/main" val="291570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6E072C9-9344-4B1E-9F1B-A163AEDC93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735"/>
          <a:stretch/>
        </p:blipFill>
        <p:spPr>
          <a:xfrm>
            <a:off x="0" y="-14514"/>
            <a:ext cx="9144000" cy="6872514"/>
          </a:xfrm>
          <a:prstGeom prst="rect">
            <a:avLst/>
          </a:prstGeom>
        </p:spPr>
      </p:pic>
      <p:sp>
        <p:nvSpPr>
          <p:cNvPr id="12" name="Text Placeholder 11">
            <a:extLst>
              <a:ext uri="{FF2B5EF4-FFF2-40B4-BE49-F238E27FC236}">
                <a16:creationId xmlns:a16="http://schemas.microsoft.com/office/drawing/2014/main" id="{7D788446-B24C-4B34-8931-94A7C5CFD65E}"/>
              </a:ext>
            </a:extLst>
          </p:cNvPr>
          <p:cNvSpPr>
            <a:spLocks noGrp="1"/>
          </p:cNvSpPr>
          <p:nvPr>
            <p:ph type="body" sz="quarter" idx="10" hasCustomPrompt="1"/>
          </p:nvPr>
        </p:nvSpPr>
        <p:spPr>
          <a:xfrm>
            <a:off x="1219200" y="2133600"/>
            <a:ext cx="6705600" cy="762000"/>
          </a:xfrm>
        </p:spPr>
        <p:txBody>
          <a:bodyPr/>
          <a:lstStyle>
            <a:lvl1pPr marL="0" indent="0" algn="ctr">
              <a:buNone/>
              <a:defRPr sz="4400" b="1">
                <a:solidFill>
                  <a:srgbClr val="405BA9"/>
                </a:solidFill>
                <a:latin typeface="Omnes Black" panose="02000606050000020004" pitchFamily="50" charset="0"/>
              </a:defRPr>
            </a:lvl1pPr>
          </a:lstStyle>
          <a:p>
            <a:pPr lvl="0"/>
            <a:r>
              <a:rPr lang="en-US" dirty="0"/>
              <a:t>Placeholder Text</a:t>
            </a:r>
          </a:p>
        </p:txBody>
      </p:sp>
    </p:spTree>
    <p:extLst>
      <p:ext uri="{BB962C8B-B14F-4D97-AF65-F5344CB8AC3E}">
        <p14:creationId xmlns:p14="http://schemas.microsoft.com/office/powerpoint/2010/main" val="2671922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2E12F9-0531-43CC-98CA-2C101DCDB26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8232" b="30983"/>
          <a:stretch/>
        </p:blipFill>
        <p:spPr>
          <a:xfrm>
            <a:off x="0" y="0"/>
            <a:ext cx="9144000" cy="762000"/>
          </a:xfrm>
          <a:prstGeom prst="rect">
            <a:avLst/>
          </a:prstGeom>
        </p:spPr>
      </p:pic>
      <p:sp>
        <p:nvSpPr>
          <p:cNvPr id="9" name="Oval 8">
            <a:extLst>
              <a:ext uri="{FF2B5EF4-FFF2-40B4-BE49-F238E27FC236}">
                <a16:creationId xmlns:a16="http://schemas.microsoft.com/office/drawing/2014/main" id="{4374358A-52DC-48D0-9B36-F01150627AA6}"/>
              </a:ext>
            </a:extLst>
          </p:cNvPr>
          <p:cNvSpPr/>
          <p:nvPr userDrawn="1"/>
        </p:nvSpPr>
        <p:spPr>
          <a:xfrm>
            <a:off x="8534400" y="6248400"/>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6F15528-21DE-4FAA-801E-634DDDAF4B2B}" type="slidenum">
              <a:rPr lang="en-US" sz="900" smtClean="0">
                <a:latin typeface="Omnes Bold" pitchFamily="50" charset="0"/>
              </a:rPr>
              <a:pPr/>
              <a:t>‹#›</a:t>
            </a:fld>
            <a:endParaRPr lang="en-US" sz="900" dirty="0">
              <a:latin typeface="Omnes Bold" pitchFamily="50" charset="0"/>
            </a:endParaRPr>
          </a:p>
        </p:txBody>
      </p:sp>
    </p:spTree>
    <p:extLst>
      <p:ext uri="{BB962C8B-B14F-4D97-AF65-F5344CB8AC3E}">
        <p14:creationId xmlns:p14="http://schemas.microsoft.com/office/powerpoint/2010/main" val="2025559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9BAFF48-A674-4250-8250-978755360218}"/>
              </a:ext>
            </a:extLst>
          </p:cNvPr>
          <p:cNvSpPr/>
          <p:nvPr userDrawn="1"/>
        </p:nvSpPr>
        <p:spPr>
          <a:xfrm>
            <a:off x="8534400" y="6248400"/>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6F15528-21DE-4FAA-801E-634DDDAF4B2B}" type="slidenum">
              <a:rPr lang="en-US" sz="900" smtClean="0">
                <a:latin typeface="Omnes Bold" pitchFamily="50" charset="0"/>
              </a:rPr>
              <a:pPr/>
              <a:t>‹#›</a:t>
            </a:fld>
            <a:endParaRPr lang="en-US" sz="900" dirty="0">
              <a:latin typeface="Omnes Bold" pitchFamily="50" charset="0"/>
            </a:endParaRPr>
          </a:p>
        </p:txBody>
      </p:sp>
      <p:pic>
        <p:nvPicPr>
          <p:cNvPr id="9" name="Picture 8">
            <a:extLst>
              <a:ext uri="{FF2B5EF4-FFF2-40B4-BE49-F238E27FC236}">
                <a16:creationId xmlns:a16="http://schemas.microsoft.com/office/drawing/2014/main" id="{B1DE1D4F-0528-49C3-96D7-C1FD281F356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9608" b="20270"/>
          <a:stretch/>
        </p:blipFill>
        <p:spPr>
          <a:xfrm>
            <a:off x="-22982" y="0"/>
            <a:ext cx="9166982" cy="2133600"/>
          </a:xfrm>
          <a:prstGeom prst="rect">
            <a:avLst/>
          </a:prstGeom>
        </p:spPr>
      </p:pic>
      <p:sp>
        <p:nvSpPr>
          <p:cNvPr id="10" name="Rectangle 9">
            <a:extLst>
              <a:ext uri="{FF2B5EF4-FFF2-40B4-BE49-F238E27FC236}">
                <a16:creationId xmlns:a16="http://schemas.microsoft.com/office/drawing/2014/main" id="{C4158D42-0CF1-43AD-B28C-8362A31E7CD0}"/>
              </a:ext>
            </a:extLst>
          </p:cNvPr>
          <p:cNvSpPr/>
          <p:nvPr userDrawn="1"/>
        </p:nvSpPr>
        <p:spPr>
          <a:xfrm>
            <a:off x="-22982" y="0"/>
            <a:ext cx="9166981" cy="266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BD61F1D-FB4B-41ED-87F6-62AEBB54A30B}"/>
              </a:ext>
            </a:extLst>
          </p:cNvPr>
          <p:cNvSpPr/>
          <p:nvPr userDrawn="1"/>
        </p:nvSpPr>
        <p:spPr>
          <a:xfrm>
            <a:off x="-22983" y="0"/>
            <a:ext cx="9166982" cy="2133600"/>
          </a:xfrm>
          <a:prstGeom prst="rect">
            <a:avLst/>
          </a:prstGeom>
          <a:solidFill>
            <a:srgbClr val="00A99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8298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Science Delivered 2019</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813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2E12F9-0531-43CC-98CA-2C101DCDB2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8232" b="30983"/>
          <a:stretch/>
        </p:blipFill>
        <p:spPr>
          <a:xfrm>
            <a:off x="0" y="0"/>
            <a:ext cx="9144000" cy="762000"/>
          </a:xfrm>
          <a:prstGeom prst="rect">
            <a:avLst/>
          </a:prstGeom>
        </p:spPr>
      </p:pic>
      <p:sp>
        <p:nvSpPr>
          <p:cNvPr id="9" name="Oval 8">
            <a:extLst>
              <a:ext uri="{FF2B5EF4-FFF2-40B4-BE49-F238E27FC236}">
                <a16:creationId xmlns:a16="http://schemas.microsoft.com/office/drawing/2014/main" id="{4374358A-52DC-48D0-9B36-F01150627AA6}"/>
              </a:ext>
            </a:extLst>
          </p:cNvPr>
          <p:cNvSpPr/>
          <p:nvPr/>
        </p:nvSpPr>
        <p:spPr>
          <a:xfrm>
            <a:off x="8534400" y="6248400"/>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6F15528-21DE-4FAA-801E-634DDDAF4B2B}" type="slidenum">
              <a:rPr lang="en-US" sz="900" smtClean="0">
                <a:latin typeface="Omnes Bold" pitchFamily="50" charset="0"/>
              </a:rPr>
              <a:pPr/>
              <a:t>‹#›</a:t>
            </a:fld>
            <a:endParaRPr lang="en-US" sz="900" dirty="0">
              <a:latin typeface="Omnes Bold" pitchFamily="50" charset="0"/>
            </a:endParaRPr>
          </a:p>
        </p:txBody>
      </p:sp>
    </p:spTree>
    <p:extLst>
      <p:ext uri="{BB962C8B-B14F-4D97-AF65-F5344CB8AC3E}">
        <p14:creationId xmlns:p14="http://schemas.microsoft.com/office/powerpoint/2010/main" val="2650742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Science Delivered 2019</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868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Science Delivered 2019</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7896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Science Delivered 2019</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8665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Science Delivered 2019</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136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Science Delivered 2019</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8500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Science Delivered 2019</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4562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Science Delivered 2019</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0957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06D865-CD8A-42DE-8243-44019CB140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8233" b="21276"/>
          <a:stretch/>
        </p:blipFill>
        <p:spPr>
          <a:xfrm>
            <a:off x="0" y="0"/>
            <a:ext cx="9144000" cy="1447800"/>
          </a:xfrm>
          <a:prstGeom prst="rect">
            <a:avLst/>
          </a:prstGeom>
        </p:spPr>
      </p:pic>
      <p:sp>
        <p:nvSpPr>
          <p:cNvPr id="7" name="Oval 6">
            <a:extLst>
              <a:ext uri="{FF2B5EF4-FFF2-40B4-BE49-F238E27FC236}">
                <a16:creationId xmlns:a16="http://schemas.microsoft.com/office/drawing/2014/main" id="{EB16BEE2-9AE7-4CAE-A566-E48AF7210E65}"/>
              </a:ext>
            </a:extLst>
          </p:cNvPr>
          <p:cNvSpPr/>
          <p:nvPr/>
        </p:nvSpPr>
        <p:spPr>
          <a:xfrm>
            <a:off x="8534400" y="6248400"/>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6F15528-21DE-4FAA-801E-634DDDAF4B2B}" type="slidenum">
              <a:rPr lang="en-US" sz="900" smtClean="0">
                <a:latin typeface="Omnes Bold" pitchFamily="50" charset="0"/>
              </a:rPr>
              <a:pPr/>
              <a:t>‹#›</a:t>
            </a:fld>
            <a:endParaRPr lang="en-US" sz="900" dirty="0">
              <a:latin typeface="Omnes Bold" pitchFamily="50" charset="0"/>
            </a:endParaRPr>
          </a:p>
        </p:txBody>
      </p:sp>
      <p:pic>
        <p:nvPicPr>
          <p:cNvPr id="4" name="Picture 3">
            <a:extLst>
              <a:ext uri="{FF2B5EF4-FFF2-40B4-BE49-F238E27FC236}">
                <a16:creationId xmlns:a16="http://schemas.microsoft.com/office/drawing/2014/main" id="{94A505A9-4FA8-409F-9DA9-EA4DC0EC1F9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8233" b="21276"/>
          <a:stretch/>
        </p:blipFill>
        <p:spPr>
          <a:xfrm>
            <a:off x="0" y="0"/>
            <a:ext cx="9144000" cy="1447800"/>
          </a:xfrm>
          <a:prstGeom prst="rect">
            <a:avLst/>
          </a:prstGeom>
        </p:spPr>
      </p:pic>
      <p:sp>
        <p:nvSpPr>
          <p:cNvPr id="5" name="Oval 4">
            <a:extLst>
              <a:ext uri="{FF2B5EF4-FFF2-40B4-BE49-F238E27FC236}">
                <a16:creationId xmlns:a16="http://schemas.microsoft.com/office/drawing/2014/main" id="{498B6024-D84A-4A15-8152-C77FEA7E15E2}"/>
              </a:ext>
            </a:extLst>
          </p:cNvPr>
          <p:cNvSpPr/>
          <p:nvPr userDrawn="1"/>
        </p:nvSpPr>
        <p:spPr>
          <a:xfrm>
            <a:off x="8534400" y="6248400"/>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6F15528-21DE-4FAA-801E-634DDDAF4B2B}" type="slidenum">
              <a:rPr lang="en-US" sz="900" smtClean="0">
                <a:latin typeface="Omnes Bold" pitchFamily="50" charset="0"/>
              </a:rPr>
              <a:pPr/>
              <a:t>‹#›</a:t>
            </a:fld>
            <a:endParaRPr lang="en-US" sz="900" dirty="0">
              <a:latin typeface="Omnes Bold" pitchFamily="50" charset="0"/>
            </a:endParaRPr>
          </a:p>
        </p:txBody>
      </p:sp>
    </p:spTree>
    <p:extLst>
      <p:ext uri="{BB962C8B-B14F-4D97-AF65-F5344CB8AC3E}">
        <p14:creationId xmlns:p14="http://schemas.microsoft.com/office/powerpoint/2010/main" val="3830953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9BAFF48-A674-4250-8250-978755360218}"/>
              </a:ext>
            </a:extLst>
          </p:cNvPr>
          <p:cNvSpPr/>
          <p:nvPr/>
        </p:nvSpPr>
        <p:spPr>
          <a:xfrm>
            <a:off x="8534400" y="6248400"/>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6F15528-21DE-4FAA-801E-634DDDAF4B2B}" type="slidenum">
              <a:rPr lang="en-US" sz="900" smtClean="0">
                <a:latin typeface="Omnes Bold" pitchFamily="50" charset="0"/>
              </a:rPr>
              <a:pPr/>
              <a:t>‹#›</a:t>
            </a:fld>
            <a:endParaRPr lang="en-US" sz="900" dirty="0">
              <a:latin typeface="Omnes Bold" pitchFamily="50" charset="0"/>
            </a:endParaRPr>
          </a:p>
        </p:txBody>
      </p:sp>
      <p:pic>
        <p:nvPicPr>
          <p:cNvPr id="9" name="Picture 8">
            <a:extLst>
              <a:ext uri="{FF2B5EF4-FFF2-40B4-BE49-F238E27FC236}">
                <a16:creationId xmlns:a16="http://schemas.microsoft.com/office/drawing/2014/main" id="{B1DE1D4F-0528-49C3-96D7-C1FD281F35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608" b="20270"/>
          <a:stretch/>
        </p:blipFill>
        <p:spPr>
          <a:xfrm>
            <a:off x="-22982" y="0"/>
            <a:ext cx="9166982" cy="2133600"/>
          </a:xfrm>
          <a:prstGeom prst="rect">
            <a:avLst/>
          </a:prstGeom>
        </p:spPr>
      </p:pic>
      <p:sp>
        <p:nvSpPr>
          <p:cNvPr id="10" name="Rectangle 9">
            <a:extLst>
              <a:ext uri="{FF2B5EF4-FFF2-40B4-BE49-F238E27FC236}">
                <a16:creationId xmlns:a16="http://schemas.microsoft.com/office/drawing/2014/main" id="{C4158D42-0CF1-43AD-B28C-8362A31E7CD0}"/>
              </a:ext>
            </a:extLst>
          </p:cNvPr>
          <p:cNvSpPr/>
          <p:nvPr/>
        </p:nvSpPr>
        <p:spPr>
          <a:xfrm>
            <a:off x="-22982" y="0"/>
            <a:ext cx="9166981" cy="266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BD61F1D-FB4B-41ED-87F6-62AEBB54A30B}"/>
              </a:ext>
            </a:extLst>
          </p:cNvPr>
          <p:cNvSpPr/>
          <p:nvPr/>
        </p:nvSpPr>
        <p:spPr>
          <a:xfrm>
            <a:off x="-22983" y="0"/>
            <a:ext cx="9166982" cy="2133600"/>
          </a:xfrm>
          <a:prstGeom prst="rect">
            <a:avLst/>
          </a:prstGeom>
          <a:solidFill>
            <a:srgbClr val="00A99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479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9/23/2020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5730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9/23/2020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2031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9/23/2020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0059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9/23/2020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159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9/23/2020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8019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8097161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04" r:id="rId14"/>
    <p:sldLayoutId id="214748380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Science Delivered 2019</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6085512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time_continue=86&amp;v=kp5jyZtoTIg&amp;feature=emb_logo"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GNfv_7M-R8c"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morphopedics.wikidot.com/semester-schedule" TargetMode="External"/><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hyperlink" Target="https://creativecommons.org/licenses/by-sa/3.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hyperlink" Target="http://morphopedics.wikidot.com/semester-schedule"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nextgenscience.org/pe/1-ls1-1-molecules-organisms-structures-and-processes"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hyperlink" Target="https://ngss.nsta.org/DisplayStandard.aspx?view=pe&amp;id=49"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SUGFZH9EVDA"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commons.wikimedia.org/w/index.php?curid=27775788" TargetMode="External"/><Relationship Id="rId2" Type="http://schemas.openxmlformats.org/officeDocument/2006/relationships/image" Target="../media/image11.jp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hyperlink" Target="https://commons.wikimedia.org/w/index.php?curid=826709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BNNAxCuaYoc"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morphopedics.wikidot.com/semester-schedule" TargetMode="External"/><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QyuWbNrX3v4"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R1iYXXaKvDE"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hyperlink" Target="https://commons.wikimedia.org/w/index.php?curid=192812"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ndex.php?curid=192812"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6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s://kristenlear.wixsite.com/batconservation"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6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https://www.stemtradingcards.org/dr-susan-tsang" TargetMode="External"/><Relationship Id="rId4" Type="http://schemas.openxmlformats.org/officeDocument/2006/relationships/image" Target="../media/image3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2023F82-5D59-495C-BE33-8A11F5CD6DE8}"/>
              </a:ext>
            </a:extLst>
          </p:cNvPr>
          <p:cNvSpPr>
            <a:spLocks noGrp="1"/>
          </p:cNvSpPr>
          <p:nvPr>
            <p:ph type="body" sz="quarter" idx="10"/>
          </p:nvPr>
        </p:nvSpPr>
        <p:spPr/>
        <p:txBody>
          <a:bodyPr>
            <a:normAutofit/>
          </a:bodyPr>
          <a:lstStyle/>
          <a:p>
            <a:r>
              <a:rPr lang="en-US" sz="4000" dirty="0">
                <a:latin typeface="Arial Black" panose="020B0A04020102020204" pitchFamily="34" charset="0"/>
              </a:rPr>
              <a:t>Biomimicry and Bats!</a:t>
            </a:r>
          </a:p>
        </p:txBody>
      </p:sp>
      <p:sp>
        <p:nvSpPr>
          <p:cNvPr id="5" name="TextBox 4"/>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spTree>
    <p:extLst>
      <p:ext uri="{BB962C8B-B14F-4D97-AF65-F5344CB8AC3E}">
        <p14:creationId xmlns:p14="http://schemas.microsoft.com/office/powerpoint/2010/main" val="4166626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FA7B5F-1EB0-41A3-944B-F2DEE0BD5A89}"/>
              </a:ext>
            </a:extLst>
          </p:cNvPr>
          <p:cNvSpPr/>
          <p:nvPr/>
        </p:nvSpPr>
        <p:spPr>
          <a:xfrm>
            <a:off x="228600" y="33104"/>
            <a:ext cx="8880957" cy="1323439"/>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Many bats use a </a:t>
            </a:r>
            <a:r>
              <a:rPr lang="en-US" sz="4000" b="1" u="sng" dirty="0">
                <a:solidFill>
                  <a:schemeClr val="bg1"/>
                </a:solidFill>
                <a:latin typeface="Arial" panose="020B0604020202020204" pitchFamily="34" charset="0"/>
                <a:cs typeface="Arial" panose="020B0604020202020204" pitchFamily="34" charset="0"/>
              </a:rPr>
              <a:t>special</a:t>
            </a:r>
            <a:r>
              <a:rPr lang="en-US" sz="4000" b="1" dirty="0">
                <a:solidFill>
                  <a:schemeClr val="bg1"/>
                </a:solidFill>
                <a:latin typeface="Arial" panose="020B0604020202020204" pitchFamily="34" charset="0"/>
                <a:cs typeface="Arial" panose="020B0604020202020204" pitchFamily="34" charset="0"/>
              </a:rPr>
              <a:t> way to get </a:t>
            </a:r>
          </a:p>
          <a:p>
            <a:r>
              <a:rPr lang="en-US" sz="4000" b="1" dirty="0">
                <a:solidFill>
                  <a:schemeClr val="bg1"/>
                </a:solidFill>
                <a:latin typeface="Arial" panose="020B0604020202020204" pitchFamily="34" charset="0"/>
                <a:cs typeface="Arial" panose="020B0604020202020204" pitchFamily="34" charset="0"/>
              </a:rPr>
              <a:t>around and find food in the dark…</a:t>
            </a:r>
          </a:p>
        </p:txBody>
      </p:sp>
      <p:sp>
        <p:nvSpPr>
          <p:cNvPr id="6" name="TextBox 5"/>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pic>
        <p:nvPicPr>
          <p:cNvPr id="7" name="Picture 6" descr="A picture containing bat, mammal, animal, cat&#10;&#10;Description automatically generated">
            <a:extLst>
              <a:ext uri="{FF2B5EF4-FFF2-40B4-BE49-F238E27FC236}">
                <a16:creationId xmlns:a16="http://schemas.microsoft.com/office/drawing/2014/main" id="{EAD26B0E-876A-47FC-99E9-21203BACF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667000"/>
            <a:ext cx="5304739" cy="3224112"/>
          </a:xfrm>
          <a:prstGeom prst="rect">
            <a:avLst/>
          </a:prstGeom>
        </p:spPr>
      </p:pic>
      <p:sp>
        <p:nvSpPr>
          <p:cNvPr id="11" name="Rectangle 10">
            <a:extLst>
              <a:ext uri="{FF2B5EF4-FFF2-40B4-BE49-F238E27FC236}">
                <a16:creationId xmlns:a16="http://schemas.microsoft.com/office/drawing/2014/main" id="{53FA7B5F-1EB0-41A3-944B-F2DEE0BD5A89}"/>
              </a:ext>
            </a:extLst>
          </p:cNvPr>
          <p:cNvSpPr/>
          <p:nvPr/>
        </p:nvSpPr>
        <p:spPr>
          <a:xfrm>
            <a:off x="457200" y="1801743"/>
            <a:ext cx="3546164" cy="707886"/>
          </a:xfrm>
          <a:prstGeom prst="rect">
            <a:avLst/>
          </a:prstGeom>
        </p:spPr>
        <p:txBody>
          <a:bodyPr wrap="none">
            <a:spAutoFit/>
          </a:bodyPr>
          <a:lstStyle/>
          <a:p>
            <a:r>
              <a:rPr lang="en-US" sz="4000" b="1" i="1" dirty="0">
                <a:solidFill>
                  <a:schemeClr val="bg2"/>
                </a:solidFill>
                <a:latin typeface="Arial" panose="020B0604020202020204" pitchFamily="34" charset="0"/>
                <a:cs typeface="Arial" panose="020B0604020202020204" pitchFamily="34" charset="0"/>
              </a:rPr>
              <a:t>What is it??? </a:t>
            </a:r>
          </a:p>
        </p:txBody>
      </p:sp>
      <p:sp>
        <p:nvSpPr>
          <p:cNvPr id="9" name="Rectangle 8">
            <a:extLst>
              <a:ext uri="{FF2B5EF4-FFF2-40B4-BE49-F238E27FC236}">
                <a16:creationId xmlns:a16="http://schemas.microsoft.com/office/drawing/2014/main" id="{155EC9FD-9043-4B66-B12D-0B0376A937DC}"/>
              </a:ext>
            </a:extLst>
          </p:cNvPr>
          <p:cNvSpPr/>
          <p:nvPr/>
        </p:nvSpPr>
        <p:spPr>
          <a:xfrm>
            <a:off x="-20421" y="6460881"/>
            <a:ext cx="8250021" cy="400110"/>
          </a:xfrm>
          <a:prstGeom prst="rect">
            <a:avLst/>
          </a:prstGeom>
        </p:spPr>
        <p:txBody>
          <a:bodyPr wrap="square">
            <a:spAutoFit/>
          </a:bodyPr>
          <a:lstStyle/>
          <a:p>
            <a:r>
              <a:rPr lang="en-US" sz="1000" dirty="0"/>
              <a:t>By PD-</a:t>
            </a:r>
            <a:r>
              <a:rPr lang="en-US" sz="1000" dirty="0" err="1"/>
              <a:t>USGov</a:t>
            </a:r>
            <a:r>
              <a:rPr lang="en-US" sz="1000" dirty="0"/>
              <a:t>, exact author unknown - https://www.nps.gov/chis/learn/nature/townsends-bats.htm, Public Domain, https://commons.wikimedia.org/w/index.php?curid=192812</a:t>
            </a:r>
          </a:p>
        </p:txBody>
      </p:sp>
    </p:spTree>
    <p:extLst>
      <p:ext uri="{BB962C8B-B14F-4D97-AF65-F5344CB8AC3E}">
        <p14:creationId xmlns:p14="http://schemas.microsoft.com/office/powerpoint/2010/main" val="1462860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B81341B-4523-4836-AB86-7927E881794C}"/>
              </a:ext>
            </a:extLst>
          </p:cNvPr>
          <p:cNvSpPr txBox="1">
            <a:spLocks/>
          </p:cNvSpPr>
          <p:nvPr/>
        </p:nvSpPr>
        <p:spPr>
          <a:xfrm>
            <a:off x="170079" y="1676400"/>
            <a:ext cx="4020921" cy="4572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chemeClr val="tx1">
                    <a:lumMod val="85000"/>
                    <a:lumOff val="15000"/>
                  </a:schemeClr>
                </a:solidFill>
                <a:latin typeface="Arial" panose="020B0604020202020204" pitchFamily="34" charset="0"/>
                <a:cs typeface="Arial" panose="020B0604020202020204" pitchFamily="34" charset="0"/>
              </a:rPr>
              <a:t>Bats make sounds with their mouths that bounce off things or “echo”. </a:t>
            </a:r>
          </a:p>
          <a:p>
            <a:pPr marL="0" indent="0">
              <a:buNone/>
            </a:pPr>
            <a:endParaRPr lang="en-US"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r>
              <a:rPr lang="en-US" b="1" dirty="0">
                <a:solidFill>
                  <a:schemeClr val="tx1">
                    <a:lumMod val="85000"/>
                    <a:lumOff val="15000"/>
                  </a:schemeClr>
                </a:solidFill>
                <a:latin typeface="Arial" panose="020B0604020202020204" pitchFamily="34" charset="0"/>
                <a:cs typeface="Arial" panose="020B0604020202020204" pitchFamily="34" charset="0"/>
              </a:rPr>
              <a:t>This helps them know where things are in the dark!</a:t>
            </a:r>
            <a:endParaRPr lang="en-US" sz="27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3FA7B5F-1EB0-41A3-944B-F2DEE0BD5A89}"/>
              </a:ext>
            </a:extLst>
          </p:cNvPr>
          <p:cNvSpPr/>
          <p:nvPr/>
        </p:nvSpPr>
        <p:spPr>
          <a:xfrm>
            <a:off x="228600" y="187404"/>
            <a:ext cx="7772400" cy="1107996"/>
          </a:xfrm>
          <a:prstGeom prst="rect">
            <a:avLst/>
          </a:prstGeom>
        </p:spPr>
        <p:txBody>
          <a:bodyPr wrap="square">
            <a:spAutoFit/>
          </a:bodyPr>
          <a:lstStyle/>
          <a:p>
            <a:r>
              <a:rPr lang="en-US" sz="2600" b="1" dirty="0">
                <a:solidFill>
                  <a:schemeClr val="bg1"/>
                </a:solidFill>
                <a:latin typeface="Arial" panose="020B0604020202020204" pitchFamily="34" charset="0"/>
                <a:cs typeface="Arial" panose="020B0604020202020204" pitchFamily="34" charset="0"/>
              </a:rPr>
              <a:t>Bats get around in the dark using…</a:t>
            </a:r>
          </a:p>
          <a:p>
            <a:r>
              <a:rPr lang="en-US" sz="4000" b="1" dirty="0">
                <a:solidFill>
                  <a:schemeClr val="bg1"/>
                </a:solidFill>
                <a:latin typeface="Arial" panose="020B0604020202020204" pitchFamily="34" charset="0"/>
                <a:cs typeface="Arial" panose="020B0604020202020204" pitchFamily="34" charset="0"/>
              </a:rPr>
              <a:t>Echolocation!</a:t>
            </a:r>
          </a:p>
        </p:txBody>
      </p:sp>
      <p:sp>
        <p:nvSpPr>
          <p:cNvPr id="6" name="TextBox 5"/>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sp>
        <p:nvSpPr>
          <p:cNvPr id="10" name="Rectangle 9">
            <a:extLst>
              <a:ext uri="{FF2B5EF4-FFF2-40B4-BE49-F238E27FC236}">
                <a16:creationId xmlns:a16="http://schemas.microsoft.com/office/drawing/2014/main" id="{6C7870FB-6D53-4365-854A-8C9993042CE8}"/>
              </a:ext>
            </a:extLst>
          </p:cNvPr>
          <p:cNvSpPr/>
          <p:nvPr/>
        </p:nvSpPr>
        <p:spPr>
          <a:xfrm>
            <a:off x="0" y="6596390"/>
            <a:ext cx="4572000" cy="261610"/>
          </a:xfrm>
          <a:prstGeom prst="rect">
            <a:avLst/>
          </a:prstGeom>
        </p:spPr>
        <p:txBody>
          <a:bodyPr>
            <a:spAutoFit/>
          </a:bodyPr>
          <a:lstStyle/>
          <a:p>
            <a:r>
              <a:rPr lang="en-US" sz="1100" dirty="0"/>
              <a:t>http://clipart-library.com/clipart/239667.htm</a:t>
            </a:r>
          </a:p>
        </p:txBody>
      </p:sp>
      <p:pic>
        <p:nvPicPr>
          <p:cNvPr id="5122" name="Picture 2" descr="Halloween Clip Art Printable Image, Pictures 20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5835" y="3048000"/>
            <a:ext cx="3760565" cy="267526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ee Transparent Bumblebee Bug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5300" y="2382341"/>
            <a:ext cx="533400" cy="46730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flipV="1">
            <a:off x="4838700" y="2849646"/>
            <a:ext cx="2247900" cy="1874754"/>
          </a:xfrm>
          <a:prstGeom prst="straightConnector1">
            <a:avLst/>
          </a:prstGeom>
          <a:ln w="38100">
            <a:solidFill>
              <a:srgbClr val="BC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57750" y="2720223"/>
            <a:ext cx="2558367" cy="861177"/>
          </a:xfrm>
          <a:prstGeom prst="straightConnector1">
            <a:avLst/>
          </a:prstGeom>
          <a:ln w="38100">
            <a:solidFill>
              <a:srgbClr val="E2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59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B81341B-4523-4836-AB86-7927E881794C}"/>
              </a:ext>
            </a:extLst>
          </p:cNvPr>
          <p:cNvSpPr txBox="1">
            <a:spLocks/>
          </p:cNvSpPr>
          <p:nvPr/>
        </p:nvSpPr>
        <p:spPr>
          <a:xfrm>
            <a:off x="170079" y="1676400"/>
            <a:ext cx="4020921" cy="93959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solidFill>
                  <a:schemeClr val="tx1">
                    <a:lumMod val="85000"/>
                    <a:lumOff val="15000"/>
                  </a:schemeClr>
                </a:solidFill>
                <a:latin typeface="Arial" panose="020B0604020202020204" pitchFamily="34" charset="0"/>
                <a:cs typeface="Arial" panose="020B0604020202020204" pitchFamily="34" charset="0"/>
              </a:rPr>
              <a:t>1. Sounds come from the bat’s MOUTH.</a:t>
            </a:r>
          </a:p>
          <a:p>
            <a:pPr marL="0" indent="0">
              <a:buNone/>
            </a:pPr>
            <a:endParaRPr lang="en-US" sz="2800"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2700"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2700"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27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3FA7B5F-1EB0-41A3-944B-F2DEE0BD5A89}"/>
              </a:ext>
            </a:extLst>
          </p:cNvPr>
          <p:cNvSpPr/>
          <p:nvPr/>
        </p:nvSpPr>
        <p:spPr>
          <a:xfrm>
            <a:off x="228600" y="299804"/>
            <a:ext cx="8179227" cy="707886"/>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Breaking Down ECHOLOCATION</a:t>
            </a:r>
          </a:p>
        </p:txBody>
      </p:sp>
      <p:sp>
        <p:nvSpPr>
          <p:cNvPr id="6" name="TextBox 5"/>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sp>
        <p:nvSpPr>
          <p:cNvPr id="10" name="Rectangle 9">
            <a:extLst>
              <a:ext uri="{FF2B5EF4-FFF2-40B4-BE49-F238E27FC236}">
                <a16:creationId xmlns:a16="http://schemas.microsoft.com/office/drawing/2014/main" id="{6C7870FB-6D53-4365-854A-8C9993042CE8}"/>
              </a:ext>
            </a:extLst>
          </p:cNvPr>
          <p:cNvSpPr/>
          <p:nvPr/>
        </p:nvSpPr>
        <p:spPr>
          <a:xfrm>
            <a:off x="0" y="6596390"/>
            <a:ext cx="4572000" cy="261610"/>
          </a:xfrm>
          <a:prstGeom prst="rect">
            <a:avLst/>
          </a:prstGeom>
        </p:spPr>
        <p:txBody>
          <a:bodyPr>
            <a:spAutoFit/>
          </a:bodyPr>
          <a:lstStyle/>
          <a:p>
            <a:r>
              <a:rPr lang="en-US" sz="1100" dirty="0"/>
              <a:t>http://clipart-library.com/clipart/239667.htm</a:t>
            </a:r>
          </a:p>
        </p:txBody>
      </p:sp>
      <p:pic>
        <p:nvPicPr>
          <p:cNvPr id="5122" name="Picture 2" descr="Halloween Clip Art Printable Image, Pictures 20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5835" y="3048000"/>
            <a:ext cx="3760565" cy="267526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ee Transparent Bumblebee Bug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5300" y="2382341"/>
            <a:ext cx="533400" cy="46730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flipV="1">
            <a:off x="4838700" y="2849646"/>
            <a:ext cx="2247900" cy="1874754"/>
          </a:xfrm>
          <a:prstGeom prst="straightConnector1">
            <a:avLst/>
          </a:prstGeom>
          <a:ln w="38100">
            <a:solidFill>
              <a:srgbClr val="BC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57750" y="2720223"/>
            <a:ext cx="2558367" cy="861177"/>
          </a:xfrm>
          <a:prstGeom prst="straightConnector1">
            <a:avLst/>
          </a:prstGeom>
          <a:ln w="38100">
            <a:solidFill>
              <a:srgbClr val="E20000"/>
            </a:solidFill>
            <a:tailEnd type="arrow"/>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8B81341B-4523-4836-AB86-7927E881794C}"/>
              </a:ext>
            </a:extLst>
          </p:cNvPr>
          <p:cNvSpPr txBox="1">
            <a:spLocks/>
          </p:cNvSpPr>
          <p:nvPr/>
        </p:nvSpPr>
        <p:spPr>
          <a:xfrm>
            <a:off x="190183" y="5920623"/>
            <a:ext cx="4020921" cy="86117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a:solidFill>
                  <a:schemeClr val="tx1">
                    <a:lumMod val="85000"/>
                    <a:lumOff val="15000"/>
                  </a:schemeClr>
                </a:solidFill>
                <a:latin typeface="Arial" panose="020B0604020202020204" pitchFamily="34" charset="0"/>
                <a:cs typeface="Arial" panose="020B0604020202020204" pitchFamily="34" charset="0"/>
              </a:rPr>
              <a:t>Discuss as a class!</a:t>
            </a:r>
          </a:p>
          <a:p>
            <a:pPr marL="0" indent="0">
              <a:buNone/>
            </a:pPr>
            <a:endParaRPr lang="en-US" sz="2700"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2700"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27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8B81341B-4523-4836-AB86-7927E881794C}"/>
              </a:ext>
            </a:extLst>
          </p:cNvPr>
          <p:cNvSpPr txBox="1">
            <a:spLocks/>
          </p:cNvSpPr>
          <p:nvPr/>
        </p:nvSpPr>
        <p:spPr>
          <a:xfrm>
            <a:off x="170078" y="2610444"/>
            <a:ext cx="4020921" cy="2873615"/>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solidFill>
                  <a:schemeClr val="tx1">
                    <a:lumMod val="85000"/>
                    <a:lumOff val="15000"/>
                  </a:schemeClr>
                </a:solidFill>
                <a:latin typeface="Arial" panose="020B0604020202020204" pitchFamily="34" charset="0"/>
                <a:cs typeface="Arial" panose="020B0604020202020204" pitchFamily="34" charset="0"/>
              </a:rPr>
              <a:t>2. The sounds hits an object (here, a fly). </a:t>
            </a:r>
          </a:p>
          <a:p>
            <a:pPr marL="0" indent="0">
              <a:buNone/>
            </a:pPr>
            <a:endParaRPr lang="en-US" sz="2000"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r>
              <a:rPr lang="en-US" sz="2000" b="1" dirty="0">
                <a:solidFill>
                  <a:schemeClr val="tx1">
                    <a:lumMod val="85000"/>
                    <a:lumOff val="15000"/>
                  </a:schemeClr>
                </a:solidFill>
                <a:latin typeface="Arial" panose="020B0604020202020204" pitchFamily="34" charset="0"/>
                <a:cs typeface="Arial" panose="020B0604020202020204" pitchFamily="34" charset="0"/>
              </a:rPr>
              <a:t>3. The sounds </a:t>
            </a:r>
            <a:r>
              <a:rPr lang="en-US" sz="2000" b="1" u="sng" dirty="0">
                <a:solidFill>
                  <a:schemeClr val="tx1">
                    <a:lumMod val="85000"/>
                    <a:lumOff val="15000"/>
                  </a:schemeClr>
                </a:solidFill>
                <a:latin typeface="Arial" panose="020B0604020202020204" pitchFamily="34" charset="0"/>
                <a:cs typeface="Arial" panose="020B0604020202020204" pitchFamily="34" charset="0"/>
              </a:rPr>
              <a:t>echo</a:t>
            </a:r>
            <a:r>
              <a:rPr lang="en-US" sz="2000" b="1" dirty="0">
                <a:solidFill>
                  <a:schemeClr val="tx1">
                    <a:lumMod val="85000"/>
                    <a:lumOff val="15000"/>
                  </a:schemeClr>
                </a:solidFill>
                <a:latin typeface="Arial" panose="020B0604020202020204" pitchFamily="34" charset="0"/>
                <a:cs typeface="Arial" panose="020B0604020202020204" pitchFamily="34" charset="0"/>
              </a:rPr>
              <a:t> back to the bat’s EARS.</a:t>
            </a:r>
          </a:p>
          <a:p>
            <a:pPr marL="0" indent="0">
              <a:buNone/>
            </a:pPr>
            <a:endParaRPr lang="en-US" sz="2000"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r>
              <a:rPr lang="en-US" sz="2000" b="1" dirty="0">
                <a:solidFill>
                  <a:schemeClr val="tx1">
                    <a:lumMod val="85000"/>
                    <a:lumOff val="15000"/>
                  </a:schemeClr>
                </a:solidFill>
                <a:latin typeface="Arial" panose="020B0604020202020204" pitchFamily="34" charset="0"/>
                <a:cs typeface="Arial" panose="020B0604020202020204" pitchFamily="34" charset="0"/>
              </a:rPr>
              <a:t>4. From this sound echo, the bat knows the location of the object!</a:t>
            </a:r>
          </a:p>
        </p:txBody>
      </p:sp>
    </p:spTree>
    <p:extLst>
      <p:ext uri="{BB962C8B-B14F-4D97-AF65-F5344CB8AC3E}">
        <p14:creationId xmlns:p14="http://schemas.microsoft.com/office/powerpoint/2010/main" val="102062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B81341B-4523-4836-AB86-7927E881794C}"/>
              </a:ext>
            </a:extLst>
          </p:cNvPr>
          <p:cNvSpPr txBox="1">
            <a:spLocks/>
          </p:cNvSpPr>
          <p:nvPr/>
        </p:nvSpPr>
        <p:spPr>
          <a:xfrm>
            <a:off x="170079" y="1676400"/>
            <a:ext cx="8669121" cy="501530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a:solidFill>
                  <a:schemeClr val="tx1">
                    <a:lumMod val="85000"/>
                    <a:lumOff val="15000"/>
                  </a:schemeClr>
                </a:solidFill>
                <a:latin typeface="Arial" panose="020B0604020202020204" pitchFamily="34" charset="0"/>
                <a:cs typeface="Arial" panose="020B0604020202020204" pitchFamily="34" charset="0"/>
              </a:rPr>
              <a:t>Echolocation Explainer: “</a:t>
            </a:r>
            <a:r>
              <a:rPr lang="en-US" sz="2800" b="1" dirty="0">
                <a:solidFill>
                  <a:schemeClr val="tx1">
                    <a:lumMod val="85000"/>
                    <a:lumOff val="15000"/>
                  </a:schemeClr>
                </a:solidFill>
                <a:latin typeface="Arial" panose="020B0604020202020204" pitchFamily="34" charset="0"/>
                <a:cs typeface="Arial" panose="020B0604020202020204" pitchFamily="34" charset="0"/>
                <a:hlinkClick r:id="rId3"/>
              </a:rPr>
              <a:t>Bat Echolocation</a:t>
            </a:r>
            <a:r>
              <a:rPr lang="en-US" sz="2800" b="1" dirty="0">
                <a:solidFill>
                  <a:schemeClr val="tx1">
                    <a:lumMod val="85000"/>
                    <a:lumOff val="15000"/>
                  </a:schemeClr>
                </a:solidFill>
                <a:latin typeface="Arial" panose="020B0604020202020204" pitchFamily="34" charset="0"/>
                <a:cs typeface="Arial" panose="020B0604020202020204" pitchFamily="34" charset="0"/>
              </a:rPr>
              <a:t>” by Incredible Bats</a:t>
            </a:r>
            <a:endParaRPr lang="en-US" sz="1800"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1800"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2400"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r>
              <a:rPr lang="en-US" sz="2400" b="1" dirty="0">
                <a:solidFill>
                  <a:schemeClr val="tx1">
                    <a:lumMod val="85000"/>
                    <a:lumOff val="15000"/>
                  </a:schemeClr>
                </a:solidFill>
                <a:latin typeface="Arial" panose="020B0604020202020204" pitchFamily="34" charset="0"/>
                <a:cs typeface="Arial" panose="020B0604020202020204" pitchFamily="34" charset="0"/>
              </a:rPr>
              <a:t>Discuss what you learned!</a:t>
            </a:r>
          </a:p>
          <a:p>
            <a:pPr marL="0" indent="0">
              <a:buNone/>
            </a:pPr>
            <a:endParaRPr lang="en-US" sz="2400"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2400"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2400"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2400"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2400"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r>
              <a:rPr lang="en-US" sz="1800" b="1" i="1" dirty="0">
                <a:solidFill>
                  <a:schemeClr val="tx1">
                    <a:lumMod val="85000"/>
                    <a:lumOff val="15000"/>
                  </a:schemeClr>
                </a:solidFill>
                <a:latin typeface="Arial" panose="020B0604020202020204" pitchFamily="34" charset="0"/>
                <a:cs typeface="Arial" panose="020B0604020202020204" pitchFamily="34" charset="0"/>
              </a:rPr>
              <a:t>(If link above doesn’t work, copy and paste this link:</a:t>
            </a:r>
          </a:p>
          <a:p>
            <a:pPr marL="0" indent="0">
              <a:buNone/>
            </a:pPr>
            <a:r>
              <a:rPr lang="en-US" sz="1800" b="1" i="1" dirty="0">
                <a:solidFill>
                  <a:schemeClr val="tx1">
                    <a:lumMod val="85000"/>
                    <a:lumOff val="15000"/>
                  </a:schemeClr>
                </a:solidFill>
                <a:latin typeface="Arial" panose="020B0604020202020204" pitchFamily="34" charset="0"/>
                <a:cs typeface="Arial" panose="020B0604020202020204" pitchFamily="34" charset="0"/>
              </a:rPr>
              <a:t>https://www.youtube.com/watch?time_continue=86&amp;v=kp5jyZtoTIg&amp;feature=emb_logo)</a:t>
            </a:r>
          </a:p>
          <a:p>
            <a:pPr marL="0" indent="0">
              <a:buNone/>
            </a:pPr>
            <a:endParaRPr lang="en-US" sz="2700"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2700"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27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3FA7B5F-1EB0-41A3-944B-F2DEE0BD5A89}"/>
              </a:ext>
            </a:extLst>
          </p:cNvPr>
          <p:cNvSpPr/>
          <p:nvPr/>
        </p:nvSpPr>
        <p:spPr>
          <a:xfrm>
            <a:off x="228600" y="299804"/>
            <a:ext cx="6470426" cy="707886"/>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ECHOLOCATION VIDEO 1</a:t>
            </a:r>
          </a:p>
        </p:txBody>
      </p:sp>
      <p:sp>
        <p:nvSpPr>
          <p:cNvPr id="6" name="TextBox 5"/>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spTree>
    <p:extLst>
      <p:ext uri="{BB962C8B-B14F-4D97-AF65-F5344CB8AC3E}">
        <p14:creationId xmlns:p14="http://schemas.microsoft.com/office/powerpoint/2010/main" val="970910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B81341B-4523-4836-AB86-7927E881794C}"/>
              </a:ext>
            </a:extLst>
          </p:cNvPr>
          <p:cNvSpPr txBox="1">
            <a:spLocks/>
          </p:cNvSpPr>
          <p:nvPr/>
        </p:nvSpPr>
        <p:spPr>
          <a:xfrm>
            <a:off x="170079" y="1676400"/>
            <a:ext cx="8669121" cy="50153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a:solidFill>
                  <a:schemeClr val="tx1">
                    <a:lumMod val="85000"/>
                    <a:lumOff val="15000"/>
                  </a:schemeClr>
                </a:solidFill>
                <a:latin typeface="Arial" panose="020B0604020202020204" pitchFamily="34" charset="0"/>
                <a:cs typeface="Arial" panose="020B0604020202020204" pitchFamily="34" charset="0"/>
                <a:hlinkClick r:id="rId3"/>
              </a:rPr>
              <a:t>Cartoon Video: Jumpstart Bat Echolocation Song </a:t>
            </a:r>
            <a:endParaRPr lang="en-US" sz="1800"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1800"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2400"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r>
              <a:rPr lang="en-US" sz="2400" b="1" dirty="0">
                <a:solidFill>
                  <a:schemeClr val="tx1">
                    <a:lumMod val="85000"/>
                    <a:lumOff val="15000"/>
                  </a:schemeClr>
                </a:solidFill>
                <a:latin typeface="Arial" panose="020B0604020202020204" pitchFamily="34" charset="0"/>
                <a:cs typeface="Arial" panose="020B0604020202020204" pitchFamily="34" charset="0"/>
              </a:rPr>
              <a:t>Discuss what you learned!</a:t>
            </a:r>
          </a:p>
          <a:p>
            <a:pPr marL="0" indent="0">
              <a:buNone/>
            </a:pPr>
            <a:endParaRPr lang="en-US" sz="2400"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2400"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2400"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2400"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2400"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r>
              <a:rPr lang="en-US" sz="1800" b="1" i="1" dirty="0">
                <a:solidFill>
                  <a:schemeClr val="tx1">
                    <a:lumMod val="85000"/>
                    <a:lumOff val="15000"/>
                  </a:schemeClr>
                </a:solidFill>
                <a:latin typeface="Arial" panose="020B0604020202020204" pitchFamily="34" charset="0"/>
                <a:cs typeface="Arial" panose="020B0604020202020204" pitchFamily="34" charset="0"/>
              </a:rPr>
              <a:t>(If link above doesn’t work, copy and paste this link:</a:t>
            </a:r>
          </a:p>
          <a:p>
            <a:pPr marL="0" indent="0">
              <a:buNone/>
            </a:pPr>
            <a:r>
              <a:rPr lang="en-US" sz="1800" b="1" i="1" dirty="0">
                <a:solidFill>
                  <a:schemeClr val="tx1">
                    <a:lumMod val="85000"/>
                    <a:lumOff val="15000"/>
                  </a:schemeClr>
                </a:solidFill>
                <a:latin typeface="Arial" panose="020B0604020202020204" pitchFamily="34" charset="0"/>
                <a:cs typeface="Arial" panose="020B0604020202020204" pitchFamily="34" charset="0"/>
              </a:rPr>
              <a:t>https://www.youtube.com/watch?v=Hr-Y2Tt8gFE </a:t>
            </a:r>
          </a:p>
          <a:p>
            <a:pPr marL="0" indent="0">
              <a:buNone/>
            </a:pPr>
            <a:r>
              <a:rPr lang="en-US" sz="1800" b="1" i="1" dirty="0">
                <a:solidFill>
                  <a:schemeClr val="tx1">
                    <a:lumMod val="85000"/>
                    <a:lumOff val="15000"/>
                  </a:schemeClr>
                </a:solidFill>
                <a:latin typeface="Arial" panose="020B0604020202020204" pitchFamily="34" charset="0"/>
                <a:cs typeface="Arial" panose="020B0604020202020204" pitchFamily="34" charset="0"/>
              </a:rPr>
              <a:t>or google “Jumpstart Bat Echolocation”)</a:t>
            </a:r>
          </a:p>
          <a:p>
            <a:pPr marL="0" indent="0">
              <a:buNone/>
            </a:pPr>
            <a:endParaRPr lang="en-US" sz="2700"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2700"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27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3FA7B5F-1EB0-41A3-944B-F2DEE0BD5A89}"/>
              </a:ext>
            </a:extLst>
          </p:cNvPr>
          <p:cNvSpPr/>
          <p:nvPr/>
        </p:nvSpPr>
        <p:spPr>
          <a:xfrm>
            <a:off x="228600" y="299804"/>
            <a:ext cx="6470426" cy="707886"/>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ECHOLOCATION VIDEO 2</a:t>
            </a:r>
          </a:p>
        </p:txBody>
      </p:sp>
      <p:sp>
        <p:nvSpPr>
          <p:cNvPr id="6" name="TextBox 5"/>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spTree>
    <p:extLst>
      <p:ext uri="{BB962C8B-B14F-4D97-AF65-F5344CB8AC3E}">
        <p14:creationId xmlns:p14="http://schemas.microsoft.com/office/powerpoint/2010/main" val="147707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5B373E-F3B4-4BD3-BAEB-779127102524}"/>
              </a:ext>
            </a:extLst>
          </p:cNvPr>
          <p:cNvSpPr txBox="1">
            <a:spLocks/>
          </p:cNvSpPr>
          <p:nvPr/>
        </p:nvSpPr>
        <p:spPr>
          <a:xfrm>
            <a:off x="2171700" y="3105150"/>
            <a:ext cx="4800600" cy="6477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latin typeface="Arial" panose="020B0604020202020204" pitchFamily="34" charset="0"/>
                <a:cs typeface="Arial" panose="020B0604020202020204" pitchFamily="34" charset="0"/>
              </a:rPr>
              <a:t>Lesson TWO</a:t>
            </a:r>
          </a:p>
          <a:p>
            <a:r>
              <a:rPr lang="en-US" sz="3600" dirty="0">
                <a:latin typeface="Arial" panose="020B0604020202020204" pitchFamily="34" charset="0"/>
                <a:cs typeface="Arial" panose="020B0604020202020204" pitchFamily="34" charset="0"/>
              </a:rPr>
              <a:t>Bat and Echolocation-Inspired Inventions</a:t>
            </a:r>
          </a:p>
        </p:txBody>
      </p:sp>
      <p:sp>
        <p:nvSpPr>
          <p:cNvPr id="3" name="TextBox 2"/>
          <p:cNvSpPr txBox="1"/>
          <p:nvPr/>
        </p:nvSpPr>
        <p:spPr>
          <a:xfrm>
            <a:off x="8153400" y="6705600"/>
            <a:ext cx="1143000" cy="184666"/>
          </a:xfrm>
          <a:prstGeom prst="rect">
            <a:avLst/>
          </a:prstGeom>
          <a:noFill/>
        </p:spPr>
        <p:txBody>
          <a:bodyPr wrap="square" rtlCol="0">
            <a:spAutoFit/>
          </a:bodyPr>
          <a:lstStyle/>
          <a:p>
            <a:r>
              <a:rPr lang="en-US" sz="600" dirty="0"/>
              <a:t>©Science Delivered 2019</a:t>
            </a:r>
          </a:p>
        </p:txBody>
      </p:sp>
    </p:spTree>
    <p:extLst>
      <p:ext uri="{BB962C8B-B14F-4D97-AF65-F5344CB8AC3E}">
        <p14:creationId xmlns:p14="http://schemas.microsoft.com/office/powerpoint/2010/main" val="491505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B81341B-4523-4836-AB86-7927E881794C}"/>
              </a:ext>
            </a:extLst>
          </p:cNvPr>
          <p:cNvSpPr txBox="1">
            <a:spLocks/>
          </p:cNvSpPr>
          <p:nvPr/>
        </p:nvSpPr>
        <p:spPr>
          <a:xfrm>
            <a:off x="170079" y="1676400"/>
            <a:ext cx="4020921" cy="4572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7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3FA7B5F-1EB0-41A3-944B-F2DEE0BD5A89}"/>
              </a:ext>
            </a:extLst>
          </p:cNvPr>
          <p:cNvSpPr/>
          <p:nvPr/>
        </p:nvSpPr>
        <p:spPr>
          <a:xfrm>
            <a:off x="234156" y="203933"/>
            <a:ext cx="7237879" cy="1200329"/>
          </a:xfrm>
          <a:prstGeom prst="rect">
            <a:avLst/>
          </a:prstGeom>
        </p:spPr>
        <p:txBody>
          <a:bodyPr wrap="none">
            <a:spAutoFit/>
          </a:bodyPr>
          <a:lstStyle/>
          <a:p>
            <a:r>
              <a:rPr lang="en-US" sz="3600" b="1" dirty="0">
                <a:solidFill>
                  <a:schemeClr val="bg1"/>
                </a:solidFill>
                <a:latin typeface="Arial" panose="020B0604020202020204" pitchFamily="34" charset="0"/>
                <a:cs typeface="Arial" panose="020B0604020202020204" pitchFamily="34" charset="0"/>
              </a:rPr>
              <a:t>Can understanding</a:t>
            </a:r>
          </a:p>
          <a:p>
            <a:r>
              <a:rPr lang="en-US" sz="3600" b="1" dirty="0">
                <a:solidFill>
                  <a:schemeClr val="bg1"/>
                </a:solidFill>
                <a:latin typeface="Arial" panose="020B0604020202020204" pitchFamily="34" charset="0"/>
                <a:cs typeface="Arial" panose="020B0604020202020204" pitchFamily="34" charset="0"/>
              </a:rPr>
              <a:t>bat echolocation help humans? </a:t>
            </a:r>
          </a:p>
        </p:txBody>
      </p:sp>
      <p:sp>
        <p:nvSpPr>
          <p:cNvPr id="6" name="TextBox 5"/>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sp>
        <p:nvSpPr>
          <p:cNvPr id="10" name="Rectangle 9">
            <a:extLst>
              <a:ext uri="{FF2B5EF4-FFF2-40B4-BE49-F238E27FC236}">
                <a16:creationId xmlns:a16="http://schemas.microsoft.com/office/drawing/2014/main" id="{6C7870FB-6D53-4365-854A-8C9993042CE8}"/>
              </a:ext>
            </a:extLst>
          </p:cNvPr>
          <p:cNvSpPr/>
          <p:nvPr/>
        </p:nvSpPr>
        <p:spPr>
          <a:xfrm>
            <a:off x="0" y="6596390"/>
            <a:ext cx="4572000" cy="261610"/>
          </a:xfrm>
          <a:prstGeom prst="rect">
            <a:avLst/>
          </a:prstGeom>
        </p:spPr>
        <p:txBody>
          <a:bodyPr>
            <a:spAutoFit/>
          </a:bodyPr>
          <a:lstStyle/>
          <a:p>
            <a:r>
              <a:rPr lang="en-US" sz="1100" dirty="0"/>
              <a:t>http://clipart-library.com/clipart/239667.htm</a:t>
            </a:r>
          </a:p>
        </p:txBody>
      </p:sp>
      <p:pic>
        <p:nvPicPr>
          <p:cNvPr id="5122" name="Picture 2" descr="Halloween Clip Art Printable Image, Pictures 20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5835" y="3048000"/>
            <a:ext cx="3760565" cy="267526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ee Transparent Bumblebee Bug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5300" y="2382341"/>
            <a:ext cx="533400" cy="46730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flipV="1">
            <a:off x="4838700" y="2849646"/>
            <a:ext cx="2247900" cy="1874754"/>
          </a:xfrm>
          <a:prstGeom prst="straightConnector1">
            <a:avLst/>
          </a:prstGeom>
          <a:ln w="38100">
            <a:solidFill>
              <a:srgbClr val="BC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57750" y="2720223"/>
            <a:ext cx="2558367" cy="861177"/>
          </a:xfrm>
          <a:prstGeom prst="straightConnector1">
            <a:avLst/>
          </a:prstGeom>
          <a:ln w="38100">
            <a:solidFill>
              <a:srgbClr val="E20000"/>
            </a:solidFill>
            <a:tailEnd type="arrow"/>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8B81341B-4523-4836-AB86-7927E881794C}"/>
              </a:ext>
            </a:extLst>
          </p:cNvPr>
          <p:cNvSpPr txBox="1">
            <a:spLocks/>
          </p:cNvSpPr>
          <p:nvPr/>
        </p:nvSpPr>
        <p:spPr>
          <a:xfrm>
            <a:off x="322479" y="1828800"/>
            <a:ext cx="4020921" cy="4572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a:solidFill>
                  <a:schemeClr val="tx1">
                    <a:lumMod val="85000"/>
                    <a:lumOff val="15000"/>
                  </a:schemeClr>
                </a:solidFill>
                <a:latin typeface="Arial" panose="020B0604020202020204" pitchFamily="34" charset="0"/>
                <a:cs typeface="Arial" panose="020B0604020202020204" pitchFamily="34" charset="0"/>
              </a:rPr>
              <a:t>Bats use echolocation to function in the dark. </a:t>
            </a:r>
          </a:p>
          <a:p>
            <a:pPr marL="0" indent="0">
              <a:buNone/>
            </a:pPr>
            <a:endParaRPr lang="en-US" sz="2800"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r>
              <a:rPr lang="en-US" sz="2800" b="1" dirty="0">
                <a:solidFill>
                  <a:schemeClr val="tx1">
                    <a:lumMod val="85000"/>
                    <a:lumOff val="15000"/>
                  </a:schemeClr>
                </a:solidFill>
                <a:latin typeface="Arial" panose="020B0604020202020204" pitchFamily="34" charset="0"/>
                <a:cs typeface="Arial" panose="020B0604020202020204" pitchFamily="34" charset="0"/>
              </a:rPr>
              <a:t>Can what we know about echolocation be used to help people who are blind? </a:t>
            </a:r>
          </a:p>
          <a:p>
            <a:pPr marL="0" indent="0">
              <a:buNone/>
            </a:pPr>
            <a:endParaRPr lang="en-US" sz="2700"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2700" b="1"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2700" b="1"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1713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0D3D93C-9D5E-4295-9E9E-652E579D21EB}"/>
              </a:ext>
            </a:extLst>
          </p:cNvPr>
          <p:cNvSpPr txBox="1">
            <a:spLocks/>
          </p:cNvSpPr>
          <p:nvPr/>
        </p:nvSpPr>
        <p:spPr>
          <a:xfrm>
            <a:off x="533400" y="838200"/>
            <a:ext cx="8077200" cy="191767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00" b="1" dirty="0">
                <a:latin typeface="Arial" panose="020B0604020202020204" pitchFamily="34" charset="0"/>
                <a:cs typeface="Arial" panose="020B0604020202020204" pitchFamily="34" charset="0"/>
              </a:rPr>
              <a:t>The Question:</a:t>
            </a:r>
          </a:p>
          <a:p>
            <a:endParaRPr lang="en-US" sz="2000" b="1"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Can knowing about echolocation help us build better devices to help people with limited sight?</a:t>
            </a:r>
          </a:p>
        </p:txBody>
      </p:sp>
      <p:pic>
        <p:nvPicPr>
          <p:cNvPr id="10" name="Picture 9" descr="A close up of a necklace&#10;&#10;Description automatically generated">
            <a:extLst>
              <a:ext uri="{FF2B5EF4-FFF2-40B4-BE49-F238E27FC236}">
                <a16:creationId xmlns:a16="http://schemas.microsoft.com/office/drawing/2014/main" id="{1424D09F-34B0-4FCF-922F-D9A44A4AECC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17912" y="3886200"/>
            <a:ext cx="3508175" cy="2631131"/>
          </a:xfrm>
          <a:prstGeom prst="rect">
            <a:avLst/>
          </a:prstGeom>
        </p:spPr>
      </p:pic>
      <p:sp>
        <p:nvSpPr>
          <p:cNvPr id="11" name="TextBox 10">
            <a:extLst>
              <a:ext uri="{FF2B5EF4-FFF2-40B4-BE49-F238E27FC236}">
                <a16:creationId xmlns:a16="http://schemas.microsoft.com/office/drawing/2014/main" id="{37EF9F7A-221C-434B-AA92-305EF0705E59}"/>
              </a:ext>
            </a:extLst>
          </p:cNvPr>
          <p:cNvSpPr txBox="1"/>
          <p:nvPr/>
        </p:nvSpPr>
        <p:spPr>
          <a:xfrm>
            <a:off x="0" y="6627168"/>
            <a:ext cx="3810000" cy="230832"/>
          </a:xfrm>
          <a:prstGeom prst="rect">
            <a:avLst/>
          </a:prstGeom>
          <a:noFill/>
        </p:spPr>
        <p:txBody>
          <a:bodyPr wrap="square" rtlCol="0">
            <a:spAutoFit/>
          </a:bodyPr>
          <a:lstStyle/>
          <a:p>
            <a:r>
              <a:rPr lang="en-US" sz="900" dirty="0">
                <a:hlinkClick r:id="rId3" tooltip="http://morphopedics.wikidot.com/semester-schedule"/>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2582312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5E25D9-761A-4503-B5D7-FDB98BBC3879}"/>
              </a:ext>
            </a:extLst>
          </p:cNvPr>
          <p:cNvSpPr/>
          <p:nvPr/>
        </p:nvSpPr>
        <p:spPr>
          <a:xfrm>
            <a:off x="228600" y="299804"/>
            <a:ext cx="7997702" cy="769441"/>
          </a:xfrm>
          <a:prstGeom prst="rect">
            <a:avLst/>
          </a:prstGeom>
        </p:spPr>
        <p:txBody>
          <a:bodyPr wrap="none">
            <a:spAutoFit/>
          </a:bodyPr>
          <a:lstStyle/>
          <a:p>
            <a:r>
              <a:rPr lang="en-US" sz="4400" b="1" dirty="0">
                <a:solidFill>
                  <a:schemeClr val="bg1"/>
                </a:solidFill>
                <a:latin typeface="Arial" panose="020B0604020202020204" pitchFamily="34" charset="0"/>
                <a:cs typeface="Arial" panose="020B0604020202020204" pitchFamily="34" charset="0"/>
              </a:rPr>
              <a:t>Many blind people use canes</a:t>
            </a:r>
          </a:p>
        </p:txBody>
      </p:sp>
      <p:sp>
        <p:nvSpPr>
          <p:cNvPr id="4" name="Subtitle 2">
            <a:extLst>
              <a:ext uri="{FF2B5EF4-FFF2-40B4-BE49-F238E27FC236}">
                <a16:creationId xmlns:a16="http://schemas.microsoft.com/office/drawing/2014/main" id="{164B79E2-8389-49AA-8DB0-41ABCCF87FBA}"/>
              </a:ext>
            </a:extLst>
          </p:cNvPr>
          <p:cNvSpPr txBox="1">
            <a:spLocks/>
          </p:cNvSpPr>
          <p:nvPr/>
        </p:nvSpPr>
        <p:spPr>
          <a:xfrm>
            <a:off x="186120" y="1752600"/>
            <a:ext cx="8119679" cy="367351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800" dirty="0">
                <a:solidFill>
                  <a:schemeClr val="tx1">
                    <a:lumMod val="85000"/>
                    <a:lumOff val="15000"/>
                  </a:schemeClr>
                </a:solidFill>
                <a:latin typeface="Arial" panose="020B0604020202020204" pitchFamily="34" charset="0"/>
                <a:cs typeface="Arial" panose="020B0604020202020204" pitchFamily="34" charset="0"/>
              </a:rPr>
              <a:t>Can a CANE echolocate???</a:t>
            </a:r>
          </a:p>
          <a:p>
            <a:pPr marL="0" indent="0">
              <a:buNone/>
            </a:pPr>
            <a:r>
              <a:rPr lang="en-US" sz="4800" dirty="0">
                <a:solidFill>
                  <a:schemeClr val="tx1">
                    <a:lumMod val="85000"/>
                    <a:lumOff val="15000"/>
                  </a:schemeClr>
                </a:solidFill>
                <a:latin typeface="Arial" panose="020B0604020202020204" pitchFamily="34" charset="0"/>
                <a:cs typeface="Arial" panose="020B0604020202020204" pitchFamily="34" charset="0"/>
              </a:rPr>
              <a:t>Can a watch?  </a:t>
            </a:r>
          </a:p>
        </p:txBody>
      </p:sp>
      <p:pic>
        <p:nvPicPr>
          <p:cNvPr id="6" name="Picture 5" descr="A close up of a necklace&#10;&#10;Description automatically generated">
            <a:extLst>
              <a:ext uri="{FF2B5EF4-FFF2-40B4-BE49-F238E27FC236}">
                <a16:creationId xmlns:a16="http://schemas.microsoft.com/office/drawing/2014/main" id="{1424D09F-34B0-4FCF-922F-D9A44A4AECC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71550" y="3360758"/>
            <a:ext cx="4128471" cy="3096353"/>
          </a:xfrm>
          <a:prstGeom prst="rect">
            <a:avLst/>
          </a:prstGeom>
        </p:spPr>
      </p:pic>
      <p:pic>
        <p:nvPicPr>
          <p:cNvPr id="8194" name="Picture 2" descr="https://upload.wikimedia.org/wikipedia/commons/thumb/e/ef/Une_canne_de_marchand_Ch%C3%A2lus.jpg/1024px-Une_canne_de_marchand_Ch%C3%A2l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3398858"/>
            <a:ext cx="3309889" cy="2481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693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164B79E2-8389-49AA-8DB0-41ABCCF87FBA}"/>
              </a:ext>
            </a:extLst>
          </p:cNvPr>
          <p:cNvSpPr txBox="1">
            <a:spLocks/>
          </p:cNvSpPr>
          <p:nvPr/>
        </p:nvSpPr>
        <p:spPr>
          <a:xfrm>
            <a:off x="186120" y="1752600"/>
            <a:ext cx="8119679" cy="367351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800" dirty="0">
                <a:solidFill>
                  <a:schemeClr val="tx1">
                    <a:lumMod val="85000"/>
                    <a:lumOff val="15000"/>
                  </a:schemeClr>
                </a:solidFill>
                <a:latin typeface="Arial" panose="020B0604020202020204" pitchFamily="34" charset="0"/>
                <a:cs typeface="Arial" panose="020B0604020202020204" pitchFamily="34" charset="0"/>
              </a:rPr>
              <a:t>What would a cane have to do to echolocate? Discuss!</a:t>
            </a:r>
          </a:p>
        </p:txBody>
      </p:sp>
    </p:spTree>
    <p:extLst>
      <p:ext uri="{BB962C8B-B14F-4D97-AF65-F5344CB8AC3E}">
        <p14:creationId xmlns:p14="http://schemas.microsoft.com/office/powerpoint/2010/main" val="207107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90500" y="1295400"/>
            <a:ext cx="8953500" cy="4419600"/>
          </a:xfrm>
        </p:spPr>
        <p:txBody>
          <a:bodyPr>
            <a:noAutofit/>
          </a:bodyPr>
          <a:lstStyle/>
          <a:p>
            <a:pPr algn="l"/>
            <a:r>
              <a:rPr lang="en-US" sz="2400" b="1" dirty="0">
                <a:latin typeface="Arial" panose="020B0604020202020204" pitchFamily="34" charset="0"/>
                <a:cs typeface="Arial" panose="020B0604020202020204" pitchFamily="34" charset="0"/>
              </a:rPr>
              <a:t>NGSS Alignment</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These slides address standard </a:t>
            </a:r>
            <a:r>
              <a:rPr lang="en-US" sz="20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1-LS1-1 </a:t>
            </a:r>
            <a:br>
              <a:rPr lang="en-US" sz="2000"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Use materials to design a solution to a human problem by mimicking how plants and/or animals use their external parts to help them survive, grow, and meet their needs.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Please see the Teacher’s Key for notes about the information presented here</a:t>
            </a:r>
            <a:br>
              <a:rPr lang="en-US" sz="2000" dirty="0">
                <a:solidFill>
                  <a:schemeClr val="accent4"/>
                </a:solidFill>
                <a:latin typeface="Arial" panose="020B0604020202020204" pitchFamily="34" charset="0"/>
                <a:cs typeface="Arial" panose="020B0604020202020204" pitchFamily="34" charset="0"/>
              </a:rPr>
            </a:br>
            <a:endParaRPr lang="en-US" sz="1800" dirty="0">
              <a:solidFill>
                <a:schemeClr val="accent4"/>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5667ED7-125D-4FE4-B1D5-6C85FA5F3490}"/>
              </a:ext>
            </a:extLst>
          </p:cNvPr>
          <p:cNvSpPr/>
          <p:nvPr/>
        </p:nvSpPr>
        <p:spPr>
          <a:xfrm>
            <a:off x="190500" y="6137702"/>
            <a:ext cx="4800600" cy="646331"/>
          </a:xfrm>
          <a:prstGeom prst="rect">
            <a:avLst/>
          </a:prstGeom>
        </p:spPr>
        <p:txBody>
          <a:bodyPr wrap="square">
            <a:spAutoFit/>
          </a:bodyPr>
          <a:lstStyle/>
          <a:p>
            <a:br>
              <a:rPr lang="en-US" sz="1200" dirty="0">
                <a:solidFill>
                  <a:schemeClr val="accent4"/>
                </a:solidFill>
                <a:latin typeface="Omnes Regular" panose="02000606040000020004" pitchFamily="50" charset="0"/>
              </a:rPr>
            </a:br>
            <a:r>
              <a:rPr lang="en-US" sz="1200" dirty="0">
                <a:solidFill>
                  <a:schemeClr val="accent4"/>
                </a:solidFill>
                <a:latin typeface="Omnes Regular" panose="02000606040000020004" pitchFamily="50" charset="0"/>
              </a:rPr>
              <a:t>Go here for more information:</a:t>
            </a:r>
            <a:endParaRPr lang="en-US" sz="1200" dirty="0">
              <a:solidFill>
                <a:schemeClr val="accent4"/>
              </a:solidFill>
              <a:latin typeface="Omnes Semibold" pitchFamily="50" charset="0"/>
            </a:endParaRPr>
          </a:p>
          <a:p>
            <a:r>
              <a:rPr lang="en-US" sz="1200" dirty="0">
                <a:latin typeface="Omnes Semibold" pitchFamily="50" charset="0"/>
                <a:hlinkClick r:id="rId4"/>
              </a:rPr>
              <a:t>https://ngss.nsta.org/DisplayStandard.aspx?view=pe&amp;id=49</a:t>
            </a:r>
            <a:r>
              <a:rPr lang="en-US" sz="1200" dirty="0">
                <a:latin typeface="Omnes Semibold" pitchFamily="50" charset="0"/>
              </a:rPr>
              <a:t> </a:t>
            </a:r>
          </a:p>
        </p:txBody>
      </p:sp>
      <p:sp>
        <p:nvSpPr>
          <p:cNvPr id="5" name="TextBox 4"/>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spTree>
    <p:extLst>
      <p:ext uri="{BB962C8B-B14F-4D97-AF65-F5344CB8AC3E}">
        <p14:creationId xmlns:p14="http://schemas.microsoft.com/office/powerpoint/2010/main" val="1172465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Image result for bat cane for blind people">
            <a:extLst>
              <a:ext uri="{FF2B5EF4-FFF2-40B4-BE49-F238E27FC236}">
                <a16:creationId xmlns:a16="http://schemas.microsoft.com/office/drawing/2014/main" id="{14718FFD-4B2D-4B03-9EA6-8DB8D5548C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340"/>
          <a:stretch/>
        </p:blipFill>
        <p:spPr bwMode="auto">
          <a:xfrm>
            <a:off x="4343400" y="1752600"/>
            <a:ext cx="4614479" cy="306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itle 2">
            <a:extLst>
              <a:ext uri="{FF2B5EF4-FFF2-40B4-BE49-F238E27FC236}">
                <a16:creationId xmlns:a16="http://schemas.microsoft.com/office/drawing/2014/main" id="{164B79E2-8389-49AA-8DB0-41ABCCF87FBA}"/>
              </a:ext>
            </a:extLst>
          </p:cNvPr>
          <p:cNvSpPr txBox="1">
            <a:spLocks/>
          </p:cNvSpPr>
          <p:nvPr/>
        </p:nvSpPr>
        <p:spPr>
          <a:xfrm>
            <a:off x="228600" y="1752600"/>
            <a:ext cx="4076700" cy="1905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000" dirty="0">
                <a:solidFill>
                  <a:schemeClr val="tx1">
                    <a:lumMod val="85000"/>
                    <a:lumOff val="15000"/>
                  </a:schemeClr>
                </a:solidFill>
                <a:latin typeface="Arial" panose="020B0604020202020204" pitchFamily="34" charset="0"/>
                <a:cs typeface="Arial" panose="020B0604020202020204" pitchFamily="34" charset="0"/>
              </a:rPr>
              <a:t>The cane mimics bat echolocation to help people who are blind to get around!</a:t>
            </a:r>
          </a:p>
          <a:p>
            <a:pPr marL="0" indent="0">
              <a:buNone/>
            </a:pPr>
            <a:endParaRPr lang="en-US" sz="4000"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4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B1D1755-AC56-4834-B010-012341025DDD}"/>
              </a:ext>
            </a:extLst>
          </p:cNvPr>
          <p:cNvSpPr/>
          <p:nvPr/>
        </p:nvSpPr>
        <p:spPr>
          <a:xfrm>
            <a:off x="0" y="299804"/>
            <a:ext cx="7494359" cy="677108"/>
          </a:xfrm>
          <a:prstGeom prst="rect">
            <a:avLst/>
          </a:prstGeom>
        </p:spPr>
        <p:txBody>
          <a:bodyPr wrap="none">
            <a:spAutoFit/>
          </a:bodyPr>
          <a:lstStyle/>
          <a:p>
            <a:r>
              <a:rPr lang="en-US" sz="3800" b="1" dirty="0">
                <a:solidFill>
                  <a:schemeClr val="bg1"/>
                </a:solidFill>
                <a:latin typeface="Arial" panose="020B0604020202020204" pitchFamily="34" charset="0"/>
                <a:cs typeface="Arial" panose="020B0604020202020204" pitchFamily="34" charset="0"/>
              </a:rPr>
              <a:t>There IS an Echolocating Cane!</a:t>
            </a:r>
          </a:p>
        </p:txBody>
      </p:sp>
    </p:spTree>
    <p:extLst>
      <p:ext uri="{BB962C8B-B14F-4D97-AF65-F5344CB8AC3E}">
        <p14:creationId xmlns:p14="http://schemas.microsoft.com/office/powerpoint/2010/main" val="142618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Image result for bat cane for blind people">
            <a:extLst>
              <a:ext uri="{FF2B5EF4-FFF2-40B4-BE49-F238E27FC236}">
                <a16:creationId xmlns:a16="http://schemas.microsoft.com/office/drawing/2014/main" id="{14718FFD-4B2D-4B03-9EA6-8DB8D5548C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340"/>
          <a:stretch/>
        </p:blipFill>
        <p:spPr bwMode="auto">
          <a:xfrm>
            <a:off x="4343400" y="1752600"/>
            <a:ext cx="4614479" cy="306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itle 2">
            <a:extLst>
              <a:ext uri="{FF2B5EF4-FFF2-40B4-BE49-F238E27FC236}">
                <a16:creationId xmlns:a16="http://schemas.microsoft.com/office/drawing/2014/main" id="{164B79E2-8389-49AA-8DB0-41ABCCF87FBA}"/>
              </a:ext>
            </a:extLst>
          </p:cNvPr>
          <p:cNvSpPr txBox="1">
            <a:spLocks/>
          </p:cNvSpPr>
          <p:nvPr/>
        </p:nvSpPr>
        <p:spPr>
          <a:xfrm>
            <a:off x="228600" y="1752600"/>
            <a:ext cx="4076700" cy="1905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chemeClr val="tx1">
                    <a:lumMod val="85000"/>
                    <a:lumOff val="15000"/>
                  </a:schemeClr>
                </a:solidFill>
                <a:latin typeface="Arial" panose="020B0604020202020204" pitchFamily="34" charset="0"/>
                <a:cs typeface="Arial" panose="020B0604020202020204" pitchFamily="34" charset="0"/>
              </a:rPr>
              <a:t>The cane sends off signals and “vibrates” when something is in front of it. </a:t>
            </a:r>
          </a:p>
          <a:p>
            <a:pPr marL="0" indent="0">
              <a:buNone/>
            </a:pPr>
            <a:endParaRPr lang="en-US"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r>
              <a:rPr lang="en-US" dirty="0">
                <a:solidFill>
                  <a:schemeClr val="tx1">
                    <a:lumMod val="85000"/>
                    <a:lumOff val="15000"/>
                  </a:schemeClr>
                </a:solidFill>
                <a:latin typeface="Arial" panose="020B0604020202020204" pitchFamily="34" charset="0"/>
                <a:cs typeface="Arial" panose="020B0604020202020204" pitchFamily="34" charset="0"/>
              </a:rPr>
              <a:t>Then the person knows to avoid the object!</a:t>
            </a:r>
          </a:p>
          <a:p>
            <a:pPr marL="0" indent="0">
              <a:buNone/>
            </a:pPr>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49A3C79-5D65-4AF5-97D3-B9A4F7FB3472}"/>
              </a:ext>
            </a:extLst>
          </p:cNvPr>
          <p:cNvSpPr/>
          <p:nvPr/>
        </p:nvSpPr>
        <p:spPr>
          <a:xfrm>
            <a:off x="0" y="299804"/>
            <a:ext cx="8423653" cy="677108"/>
          </a:xfrm>
          <a:prstGeom prst="rect">
            <a:avLst/>
          </a:prstGeom>
        </p:spPr>
        <p:txBody>
          <a:bodyPr wrap="none">
            <a:spAutoFit/>
          </a:bodyPr>
          <a:lstStyle/>
          <a:p>
            <a:r>
              <a:rPr lang="en-US" sz="3800" b="1" dirty="0">
                <a:solidFill>
                  <a:schemeClr val="bg1"/>
                </a:solidFill>
                <a:latin typeface="Arial" panose="020B0604020202020204" pitchFamily="34" charset="0"/>
                <a:cs typeface="Arial" panose="020B0604020202020204" pitchFamily="34" charset="0"/>
              </a:rPr>
              <a:t>More About the Echolocating Cane</a:t>
            </a:r>
          </a:p>
        </p:txBody>
      </p:sp>
    </p:spTree>
    <p:extLst>
      <p:ext uri="{BB962C8B-B14F-4D97-AF65-F5344CB8AC3E}">
        <p14:creationId xmlns:p14="http://schemas.microsoft.com/office/powerpoint/2010/main" val="195422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5E25D9-761A-4503-B5D7-FDB98BBC3879}"/>
              </a:ext>
            </a:extLst>
          </p:cNvPr>
          <p:cNvSpPr/>
          <p:nvPr/>
        </p:nvSpPr>
        <p:spPr>
          <a:xfrm>
            <a:off x="228600" y="299804"/>
            <a:ext cx="5083443" cy="677108"/>
          </a:xfrm>
          <a:prstGeom prst="rect">
            <a:avLst/>
          </a:prstGeom>
        </p:spPr>
        <p:txBody>
          <a:bodyPr wrap="none">
            <a:spAutoFit/>
          </a:bodyPr>
          <a:lstStyle/>
          <a:p>
            <a:r>
              <a:rPr lang="en-US" sz="3800" b="1" dirty="0" err="1">
                <a:solidFill>
                  <a:schemeClr val="bg1"/>
                </a:solidFill>
                <a:latin typeface="Arial" panose="020B0604020202020204" pitchFamily="34" charset="0"/>
                <a:cs typeface="Arial" panose="020B0604020202020204" pitchFamily="34" charset="0"/>
              </a:rPr>
              <a:t>Echolocating</a:t>
            </a:r>
            <a:r>
              <a:rPr lang="en-US" sz="3800" b="1" dirty="0">
                <a:solidFill>
                  <a:schemeClr val="bg1"/>
                </a:solidFill>
                <a:latin typeface="Arial" panose="020B0604020202020204" pitchFamily="34" charset="0"/>
                <a:cs typeface="Arial" panose="020B0604020202020204" pitchFamily="34" charset="0"/>
              </a:rPr>
              <a:t> watch!</a:t>
            </a:r>
          </a:p>
        </p:txBody>
      </p:sp>
      <p:sp>
        <p:nvSpPr>
          <p:cNvPr id="4" name="Subtitle 2">
            <a:extLst>
              <a:ext uri="{FF2B5EF4-FFF2-40B4-BE49-F238E27FC236}">
                <a16:creationId xmlns:a16="http://schemas.microsoft.com/office/drawing/2014/main" id="{164B79E2-8389-49AA-8DB0-41ABCCF87FBA}"/>
              </a:ext>
            </a:extLst>
          </p:cNvPr>
          <p:cNvSpPr txBox="1">
            <a:spLocks/>
          </p:cNvSpPr>
          <p:nvPr/>
        </p:nvSpPr>
        <p:spPr>
          <a:xfrm>
            <a:off x="186120" y="1731484"/>
            <a:ext cx="7662479" cy="367351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000" dirty="0">
                <a:solidFill>
                  <a:schemeClr val="tx1">
                    <a:lumMod val="85000"/>
                    <a:lumOff val="15000"/>
                  </a:schemeClr>
                </a:solidFill>
                <a:latin typeface="Arial" panose="020B0604020202020204" pitchFamily="34" charset="0"/>
                <a:cs typeface="Arial" panose="020B0604020202020204" pitchFamily="34" charset="0"/>
              </a:rPr>
              <a:t>Watch </a:t>
            </a:r>
            <a:r>
              <a:rPr lang="en-US" sz="3000" dirty="0">
                <a:solidFill>
                  <a:schemeClr val="tx1">
                    <a:lumMod val="85000"/>
                    <a:lumOff val="15000"/>
                  </a:schemeClr>
                </a:solidFill>
                <a:latin typeface="Arial" panose="020B0604020202020204" pitchFamily="34" charset="0"/>
                <a:cs typeface="Arial" panose="020B0604020202020204" pitchFamily="34" charset="0"/>
                <a:hlinkClick r:id="rId3"/>
              </a:rPr>
              <a:t>this video </a:t>
            </a:r>
            <a:r>
              <a:rPr lang="en-US" sz="3000" dirty="0">
                <a:solidFill>
                  <a:schemeClr val="tx1">
                    <a:lumMod val="85000"/>
                    <a:lumOff val="15000"/>
                  </a:schemeClr>
                </a:solidFill>
                <a:latin typeface="Arial" panose="020B0604020202020204" pitchFamily="34" charset="0"/>
                <a:cs typeface="Arial" panose="020B0604020202020204" pitchFamily="34" charset="0"/>
              </a:rPr>
              <a:t>to learn about a watch inspired by echolocation!</a:t>
            </a:r>
          </a:p>
          <a:p>
            <a:pPr marL="0" indent="0">
              <a:buNone/>
            </a:pPr>
            <a:r>
              <a:rPr lang="en-US" sz="1400" dirty="0">
                <a:solidFill>
                  <a:schemeClr val="tx1">
                    <a:lumMod val="85000"/>
                    <a:lumOff val="15000"/>
                  </a:schemeClr>
                </a:solidFill>
                <a:latin typeface="Arial" panose="020B0604020202020204" pitchFamily="34" charset="0"/>
                <a:cs typeface="Arial" panose="020B0604020202020204" pitchFamily="34" charset="0"/>
              </a:rPr>
              <a:t>(</a:t>
            </a:r>
            <a:r>
              <a:rPr lang="en-US" sz="1400" b="1" dirty="0"/>
              <a:t>Device Helps Blind 'See' Like a Bat” from Associated Press)</a:t>
            </a:r>
            <a:endParaRPr lang="en-US" sz="3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id="{01434C26-5E27-4649-B997-A326DB84CEEB}"/>
              </a:ext>
            </a:extLst>
          </p:cNvPr>
          <p:cNvSpPr txBox="1">
            <a:spLocks/>
          </p:cNvSpPr>
          <p:nvPr/>
        </p:nvSpPr>
        <p:spPr>
          <a:xfrm>
            <a:off x="685800" y="3568243"/>
            <a:ext cx="7581900" cy="124412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300" b="1" dirty="0">
                <a:solidFill>
                  <a:schemeClr val="tx1">
                    <a:lumMod val="85000"/>
                    <a:lumOff val="15000"/>
                  </a:schemeClr>
                </a:solidFill>
                <a:latin typeface="Arial" panose="020B0604020202020204" pitchFamily="34" charset="0"/>
                <a:cs typeface="Arial" panose="020B0604020202020204" pitchFamily="34" charset="0"/>
              </a:rPr>
              <a:t>This helps people who are blind    </a:t>
            </a:r>
            <a:br>
              <a:rPr lang="en-US" sz="3300" b="1" dirty="0">
                <a:solidFill>
                  <a:schemeClr val="tx1">
                    <a:lumMod val="85000"/>
                    <a:lumOff val="15000"/>
                  </a:schemeClr>
                </a:solidFill>
                <a:latin typeface="Arial" panose="020B0604020202020204" pitchFamily="34" charset="0"/>
                <a:cs typeface="Arial" panose="020B0604020202020204" pitchFamily="34" charset="0"/>
              </a:rPr>
            </a:br>
            <a:r>
              <a:rPr lang="en-US" sz="3300" b="1" dirty="0">
                <a:solidFill>
                  <a:schemeClr val="tx1">
                    <a:lumMod val="85000"/>
                    <a:lumOff val="15000"/>
                  </a:schemeClr>
                </a:solidFill>
                <a:latin typeface="Arial" panose="020B0604020202020204" pitchFamily="34" charset="0"/>
                <a:cs typeface="Arial" panose="020B0604020202020204" pitchFamily="34" charset="0"/>
              </a:rPr>
              <a:t>   navigate in a way similar to bats!	</a:t>
            </a:r>
          </a:p>
        </p:txBody>
      </p:sp>
      <p:sp>
        <p:nvSpPr>
          <p:cNvPr id="2" name="Rectangle 1">
            <a:extLst>
              <a:ext uri="{FF2B5EF4-FFF2-40B4-BE49-F238E27FC236}">
                <a16:creationId xmlns:a16="http://schemas.microsoft.com/office/drawing/2014/main" id="{4C4FC3ED-5552-400A-B675-7A8CFFBE8A3C}"/>
              </a:ext>
            </a:extLst>
          </p:cNvPr>
          <p:cNvSpPr/>
          <p:nvPr/>
        </p:nvSpPr>
        <p:spPr>
          <a:xfrm>
            <a:off x="35805" y="6116652"/>
            <a:ext cx="7581899" cy="646331"/>
          </a:xfrm>
          <a:prstGeom prst="rect">
            <a:avLst/>
          </a:prstGeom>
        </p:spPr>
        <p:txBody>
          <a:bodyPr wrap="square">
            <a:spAutoFit/>
          </a:bodyPr>
          <a:lstStyle/>
          <a:p>
            <a:r>
              <a:rPr lang="en-US" b="1" i="1" dirty="0">
                <a:solidFill>
                  <a:schemeClr val="tx1">
                    <a:lumMod val="85000"/>
                    <a:lumOff val="15000"/>
                  </a:schemeClr>
                </a:solidFill>
                <a:latin typeface="Arial" panose="020B0604020202020204" pitchFamily="34" charset="0"/>
                <a:cs typeface="Arial" panose="020B0604020202020204" pitchFamily="34" charset="0"/>
              </a:rPr>
              <a:t>(If link above doesn’t work, copy and paste this link:</a:t>
            </a:r>
          </a:p>
          <a:p>
            <a:r>
              <a:rPr lang="en-US" b="1" i="1" dirty="0">
                <a:solidFill>
                  <a:schemeClr val="tx1">
                    <a:lumMod val="85000"/>
                    <a:lumOff val="15000"/>
                  </a:schemeClr>
                </a:solidFill>
                <a:latin typeface="Arial" panose="020B0604020202020204" pitchFamily="34" charset="0"/>
                <a:cs typeface="Arial" panose="020B0604020202020204" pitchFamily="34" charset="0"/>
              </a:rPr>
              <a:t>“https://www.youtube.com/</a:t>
            </a:r>
            <a:r>
              <a:rPr lang="en-US" b="1" i="1" dirty="0" err="1">
                <a:solidFill>
                  <a:schemeClr val="tx1">
                    <a:lumMod val="85000"/>
                    <a:lumOff val="15000"/>
                  </a:schemeClr>
                </a:solidFill>
                <a:latin typeface="Arial" panose="020B0604020202020204" pitchFamily="34" charset="0"/>
                <a:cs typeface="Arial" panose="020B0604020202020204" pitchFamily="34" charset="0"/>
              </a:rPr>
              <a:t>watch?v</a:t>
            </a:r>
            <a:r>
              <a:rPr lang="en-US" b="1" i="1" dirty="0">
                <a:solidFill>
                  <a:schemeClr val="tx1">
                    <a:lumMod val="85000"/>
                    <a:lumOff val="15000"/>
                  </a:schemeClr>
                </a:solidFill>
                <a:latin typeface="Arial" panose="020B0604020202020204" pitchFamily="34" charset="0"/>
                <a:cs typeface="Arial" panose="020B0604020202020204" pitchFamily="34" charset="0"/>
              </a:rPr>
              <a:t>=SUGFZH9EVDA”)</a:t>
            </a:r>
          </a:p>
        </p:txBody>
      </p:sp>
    </p:spTree>
    <p:extLst>
      <p:ext uri="{BB962C8B-B14F-4D97-AF65-F5344CB8AC3E}">
        <p14:creationId xmlns:p14="http://schemas.microsoft.com/office/powerpoint/2010/main" val="168132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5B373E-F3B4-4BD3-BAEB-779127102524}"/>
              </a:ext>
            </a:extLst>
          </p:cNvPr>
          <p:cNvSpPr txBox="1">
            <a:spLocks/>
          </p:cNvSpPr>
          <p:nvPr/>
        </p:nvSpPr>
        <p:spPr>
          <a:xfrm>
            <a:off x="2171700" y="3105150"/>
            <a:ext cx="4800600" cy="6477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latin typeface="Arial" panose="020B0604020202020204" pitchFamily="34" charset="0"/>
                <a:cs typeface="Arial" panose="020B0604020202020204" pitchFamily="34" charset="0"/>
              </a:rPr>
              <a:t>Lesson THREE</a:t>
            </a:r>
          </a:p>
          <a:p>
            <a:r>
              <a:rPr lang="en-US" sz="3600" dirty="0">
                <a:latin typeface="Arial" panose="020B0604020202020204" pitchFamily="34" charset="0"/>
                <a:cs typeface="Arial" panose="020B0604020202020204" pitchFamily="34" charset="0"/>
              </a:rPr>
              <a:t>Another Bat-inspired Invention: Robo-bat</a:t>
            </a:r>
          </a:p>
        </p:txBody>
      </p:sp>
      <p:sp>
        <p:nvSpPr>
          <p:cNvPr id="3" name="TextBox 2"/>
          <p:cNvSpPr txBox="1"/>
          <p:nvPr/>
        </p:nvSpPr>
        <p:spPr>
          <a:xfrm>
            <a:off x="8153400" y="6705600"/>
            <a:ext cx="1143000" cy="184666"/>
          </a:xfrm>
          <a:prstGeom prst="rect">
            <a:avLst/>
          </a:prstGeom>
          <a:noFill/>
        </p:spPr>
        <p:txBody>
          <a:bodyPr wrap="square" rtlCol="0">
            <a:spAutoFit/>
          </a:bodyPr>
          <a:lstStyle/>
          <a:p>
            <a:r>
              <a:rPr lang="en-US" sz="600" dirty="0"/>
              <a:t>©Science Delivered 2019</a:t>
            </a:r>
          </a:p>
        </p:txBody>
      </p:sp>
    </p:spTree>
    <p:extLst>
      <p:ext uri="{BB962C8B-B14F-4D97-AF65-F5344CB8AC3E}">
        <p14:creationId xmlns:p14="http://schemas.microsoft.com/office/powerpoint/2010/main" val="1232493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5B373E-F3B4-4BD3-BAEB-779127102524}"/>
              </a:ext>
            </a:extLst>
          </p:cNvPr>
          <p:cNvSpPr txBox="1">
            <a:spLocks/>
          </p:cNvSpPr>
          <p:nvPr/>
        </p:nvSpPr>
        <p:spPr>
          <a:xfrm>
            <a:off x="609600" y="2400300"/>
            <a:ext cx="7696200" cy="2057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dirty="0">
                <a:latin typeface="Arial" panose="020B0604020202020204" pitchFamily="34" charset="0"/>
                <a:cs typeface="Arial" panose="020B0604020202020204" pitchFamily="34" charset="0"/>
              </a:rPr>
              <a:t>People have been inspired by bats in other ways too!</a:t>
            </a:r>
          </a:p>
          <a:p>
            <a:pPr algn="l"/>
            <a:endParaRPr lang="en-US" sz="4000" dirty="0">
              <a:latin typeface="Arial" panose="020B0604020202020204" pitchFamily="34" charset="0"/>
              <a:cs typeface="Arial" panose="020B0604020202020204" pitchFamily="34" charset="0"/>
            </a:endParaRPr>
          </a:p>
        </p:txBody>
      </p:sp>
      <p:sp>
        <p:nvSpPr>
          <p:cNvPr id="3" name="TextBox 2"/>
          <p:cNvSpPr txBox="1"/>
          <p:nvPr/>
        </p:nvSpPr>
        <p:spPr>
          <a:xfrm>
            <a:off x="8153400" y="6705600"/>
            <a:ext cx="1143000" cy="184666"/>
          </a:xfrm>
          <a:prstGeom prst="rect">
            <a:avLst/>
          </a:prstGeom>
          <a:noFill/>
        </p:spPr>
        <p:txBody>
          <a:bodyPr wrap="square" rtlCol="0">
            <a:spAutoFit/>
          </a:bodyPr>
          <a:lstStyle/>
          <a:p>
            <a:r>
              <a:rPr lang="en-US" sz="600" dirty="0"/>
              <a:t>©Science Delivered 2019</a:t>
            </a:r>
          </a:p>
        </p:txBody>
      </p:sp>
      <p:pic>
        <p:nvPicPr>
          <p:cNvPr id="4" name="Picture 3" descr="A picture containing bat, mammal, animal, cat&#10;&#10;Description automatically generated">
            <a:extLst>
              <a:ext uri="{FF2B5EF4-FFF2-40B4-BE49-F238E27FC236}">
                <a16:creationId xmlns:a16="http://schemas.microsoft.com/office/drawing/2014/main" id="{EAD26B0E-876A-47FC-99E9-21203BACF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6900" y="304800"/>
            <a:ext cx="3048000" cy="1852512"/>
          </a:xfrm>
          <a:prstGeom prst="rect">
            <a:avLst/>
          </a:prstGeom>
        </p:spPr>
      </p:pic>
    </p:spTree>
    <p:extLst>
      <p:ext uri="{BB962C8B-B14F-4D97-AF65-F5344CB8AC3E}">
        <p14:creationId xmlns:p14="http://schemas.microsoft.com/office/powerpoint/2010/main" val="1210539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5B373E-F3B4-4BD3-BAEB-779127102524}"/>
              </a:ext>
            </a:extLst>
          </p:cNvPr>
          <p:cNvSpPr txBox="1">
            <a:spLocks/>
          </p:cNvSpPr>
          <p:nvPr/>
        </p:nvSpPr>
        <p:spPr>
          <a:xfrm>
            <a:off x="609600" y="2400300"/>
            <a:ext cx="7696200" cy="2057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dirty="0">
                <a:latin typeface="Arial" panose="020B0604020202020204" pitchFamily="34" charset="0"/>
                <a:cs typeface="Arial" panose="020B0604020202020204" pitchFamily="34" charset="0"/>
              </a:rPr>
              <a:t>What else is special about bats that might inspire people? </a:t>
            </a:r>
          </a:p>
          <a:p>
            <a:pPr algn="l"/>
            <a:endParaRPr lang="en-US" sz="4000" dirty="0">
              <a:latin typeface="Arial" panose="020B0604020202020204" pitchFamily="34" charset="0"/>
              <a:cs typeface="Arial" panose="020B0604020202020204" pitchFamily="34" charset="0"/>
            </a:endParaRPr>
          </a:p>
        </p:txBody>
      </p:sp>
      <p:sp>
        <p:nvSpPr>
          <p:cNvPr id="3" name="TextBox 2"/>
          <p:cNvSpPr txBox="1"/>
          <p:nvPr/>
        </p:nvSpPr>
        <p:spPr>
          <a:xfrm>
            <a:off x="8153400" y="6705600"/>
            <a:ext cx="1143000" cy="184666"/>
          </a:xfrm>
          <a:prstGeom prst="rect">
            <a:avLst/>
          </a:prstGeom>
          <a:noFill/>
        </p:spPr>
        <p:txBody>
          <a:bodyPr wrap="square" rtlCol="0">
            <a:spAutoFit/>
          </a:bodyPr>
          <a:lstStyle/>
          <a:p>
            <a:r>
              <a:rPr lang="en-US" sz="600" dirty="0"/>
              <a:t>©Science Delivered 2019</a:t>
            </a:r>
          </a:p>
        </p:txBody>
      </p:sp>
      <p:pic>
        <p:nvPicPr>
          <p:cNvPr id="4" name="Picture 3" descr="A picture containing bat, mammal, animal, cat&#10;&#10;Description automatically generated">
            <a:extLst>
              <a:ext uri="{FF2B5EF4-FFF2-40B4-BE49-F238E27FC236}">
                <a16:creationId xmlns:a16="http://schemas.microsoft.com/office/drawing/2014/main" id="{EAD26B0E-876A-47FC-99E9-21203BACF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6900" y="304800"/>
            <a:ext cx="3048000" cy="1852512"/>
          </a:xfrm>
          <a:prstGeom prst="rect">
            <a:avLst/>
          </a:prstGeom>
        </p:spPr>
      </p:pic>
    </p:spTree>
    <p:extLst>
      <p:ext uri="{BB962C8B-B14F-4D97-AF65-F5344CB8AC3E}">
        <p14:creationId xmlns:p14="http://schemas.microsoft.com/office/powerpoint/2010/main" val="2144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FA7B5F-1EB0-41A3-944B-F2DEE0BD5A89}"/>
              </a:ext>
            </a:extLst>
          </p:cNvPr>
          <p:cNvSpPr/>
          <p:nvPr/>
        </p:nvSpPr>
        <p:spPr>
          <a:xfrm>
            <a:off x="228600" y="299804"/>
            <a:ext cx="5745484" cy="707886"/>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First of all, bats can fly</a:t>
            </a:r>
          </a:p>
        </p:txBody>
      </p:sp>
      <p:sp>
        <p:nvSpPr>
          <p:cNvPr id="6" name="TextBox 5"/>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pic>
        <p:nvPicPr>
          <p:cNvPr id="8" name="Picture 7" descr="A picture containing bat, mammal, animal, cat&#10;&#10;Description automatically generated">
            <a:extLst>
              <a:ext uri="{FF2B5EF4-FFF2-40B4-BE49-F238E27FC236}">
                <a16:creationId xmlns:a16="http://schemas.microsoft.com/office/drawing/2014/main" id="{EAD26B0E-876A-47FC-99E9-21203BACF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524000"/>
            <a:ext cx="7924800" cy="4816532"/>
          </a:xfrm>
          <a:prstGeom prst="rect">
            <a:avLst/>
          </a:prstGeom>
        </p:spPr>
      </p:pic>
      <p:sp>
        <p:nvSpPr>
          <p:cNvPr id="10" name="Rectangle 9">
            <a:extLst>
              <a:ext uri="{FF2B5EF4-FFF2-40B4-BE49-F238E27FC236}">
                <a16:creationId xmlns:a16="http://schemas.microsoft.com/office/drawing/2014/main" id="{C1CEBB6E-2B3A-4051-BA25-5BB87B05E4A5}"/>
              </a:ext>
            </a:extLst>
          </p:cNvPr>
          <p:cNvSpPr/>
          <p:nvPr/>
        </p:nvSpPr>
        <p:spPr>
          <a:xfrm>
            <a:off x="-16042" y="6477000"/>
            <a:ext cx="8250021" cy="400110"/>
          </a:xfrm>
          <a:prstGeom prst="rect">
            <a:avLst/>
          </a:prstGeom>
        </p:spPr>
        <p:txBody>
          <a:bodyPr wrap="square">
            <a:spAutoFit/>
          </a:bodyPr>
          <a:lstStyle/>
          <a:p>
            <a:r>
              <a:rPr lang="en-US" sz="1000" dirty="0"/>
              <a:t>By PD-</a:t>
            </a:r>
            <a:r>
              <a:rPr lang="en-US" sz="1000" dirty="0" err="1"/>
              <a:t>USGov</a:t>
            </a:r>
            <a:r>
              <a:rPr lang="en-US" sz="1000" dirty="0"/>
              <a:t>, exact author unknown - https://www.nps.gov/chis/learn/nature/townsends-bats.htm, Public Domain, https://commons.wikimedia.org/w/index.php?curid=192812</a:t>
            </a:r>
          </a:p>
        </p:txBody>
      </p:sp>
      <p:sp>
        <p:nvSpPr>
          <p:cNvPr id="19" name="TextBox 18">
            <a:extLst>
              <a:ext uri="{FF2B5EF4-FFF2-40B4-BE49-F238E27FC236}">
                <a16:creationId xmlns:a16="http://schemas.microsoft.com/office/drawing/2014/main" id="{3C8F397B-AC3D-47AE-8F24-535C232A702B}"/>
              </a:ext>
            </a:extLst>
          </p:cNvPr>
          <p:cNvSpPr txBox="1"/>
          <p:nvPr/>
        </p:nvSpPr>
        <p:spPr>
          <a:xfrm>
            <a:off x="1447800" y="2209800"/>
            <a:ext cx="1447800" cy="646331"/>
          </a:xfrm>
          <a:prstGeom prst="rect">
            <a:avLst/>
          </a:prstGeom>
          <a:solidFill>
            <a:schemeClr val="bg1"/>
          </a:solidFill>
        </p:spPr>
        <p:txBody>
          <a:bodyPr wrap="square" rtlCol="0">
            <a:spAutoFit/>
          </a:bodyPr>
          <a:lstStyle/>
          <a:p>
            <a:pPr algn="ctr"/>
            <a:r>
              <a:rPr lang="en-US" sz="3600" b="1" dirty="0">
                <a:solidFill>
                  <a:srgbClr val="0070C0"/>
                </a:solidFill>
              </a:rPr>
              <a:t>wings</a:t>
            </a:r>
          </a:p>
        </p:txBody>
      </p:sp>
      <p:cxnSp>
        <p:nvCxnSpPr>
          <p:cNvPr id="20" name="Straight Connector 19">
            <a:extLst>
              <a:ext uri="{FF2B5EF4-FFF2-40B4-BE49-F238E27FC236}">
                <a16:creationId xmlns:a16="http://schemas.microsoft.com/office/drawing/2014/main" id="{7144A88B-4BC1-4DA8-A626-0402F5C4664D}"/>
              </a:ext>
            </a:extLst>
          </p:cNvPr>
          <p:cNvCxnSpPr>
            <a:cxnSpLocks/>
          </p:cNvCxnSpPr>
          <p:nvPr/>
        </p:nvCxnSpPr>
        <p:spPr>
          <a:xfrm flipV="1">
            <a:off x="1928930" y="2896308"/>
            <a:ext cx="0" cy="159949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B29FC41-1754-43D9-820F-95A8DC4D779F}"/>
              </a:ext>
            </a:extLst>
          </p:cNvPr>
          <p:cNvCxnSpPr>
            <a:cxnSpLocks/>
          </p:cNvCxnSpPr>
          <p:nvPr/>
        </p:nvCxnSpPr>
        <p:spPr>
          <a:xfrm flipH="1" flipV="1">
            <a:off x="2895600" y="2515308"/>
            <a:ext cx="2895600" cy="91369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543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B81341B-4523-4836-AB86-7927E881794C}"/>
              </a:ext>
            </a:extLst>
          </p:cNvPr>
          <p:cNvSpPr txBox="1">
            <a:spLocks/>
          </p:cNvSpPr>
          <p:nvPr/>
        </p:nvSpPr>
        <p:spPr>
          <a:xfrm>
            <a:off x="170079" y="1779954"/>
            <a:ext cx="4401921" cy="469704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600" b="1" dirty="0">
                <a:solidFill>
                  <a:schemeClr val="tx1">
                    <a:lumMod val="85000"/>
                    <a:lumOff val="15000"/>
                  </a:schemeClr>
                </a:solidFill>
                <a:latin typeface="Arial" panose="020B0604020202020204" pitchFamily="34" charset="0"/>
                <a:cs typeface="Arial" panose="020B0604020202020204" pitchFamily="34" charset="0"/>
              </a:rPr>
              <a:t>Flexible wings </a:t>
            </a:r>
            <a:r>
              <a:rPr lang="en-US" sz="3600" dirty="0">
                <a:solidFill>
                  <a:schemeClr val="tx1">
                    <a:lumMod val="85000"/>
                    <a:lumOff val="15000"/>
                  </a:schemeClr>
                </a:solidFill>
                <a:latin typeface="Arial" panose="020B0604020202020204" pitchFamily="34" charset="0"/>
                <a:cs typeface="Arial" panose="020B0604020202020204" pitchFamily="34" charset="0"/>
              </a:rPr>
              <a:t>mean bats can switch directions </a:t>
            </a:r>
            <a:r>
              <a:rPr lang="en-US" sz="3600" u="sng" dirty="0">
                <a:solidFill>
                  <a:schemeClr val="tx1">
                    <a:lumMod val="85000"/>
                    <a:lumOff val="15000"/>
                  </a:schemeClr>
                </a:solidFill>
                <a:latin typeface="Arial" panose="020B0604020202020204" pitchFamily="34" charset="0"/>
                <a:cs typeface="Arial" panose="020B0604020202020204" pitchFamily="34" charset="0"/>
              </a:rPr>
              <a:t>easily</a:t>
            </a:r>
            <a:r>
              <a:rPr lang="en-US" sz="3600" dirty="0">
                <a:solidFill>
                  <a:schemeClr val="tx1">
                    <a:lumMod val="85000"/>
                    <a:lumOff val="15000"/>
                  </a:schemeClr>
                </a:solidFill>
                <a:latin typeface="Arial" panose="020B0604020202020204" pitchFamily="34" charset="0"/>
                <a:cs typeface="Arial" panose="020B0604020202020204" pitchFamily="34" charset="0"/>
              </a:rPr>
              <a:t> while flying!</a:t>
            </a:r>
          </a:p>
          <a:p>
            <a:pPr marL="0" indent="0">
              <a:buNone/>
            </a:pPr>
            <a:endParaRPr lang="en-US" sz="2800"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3FA7B5F-1EB0-41A3-944B-F2DEE0BD5A89}"/>
              </a:ext>
            </a:extLst>
          </p:cNvPr>
          <p:cNvSpPr/>
          <p:nvPr/>
        </p:nvSpPr>
        <p:spPr>
          <a:xfrm>
            <a:off x="228600" y="299804"/>
            <a:ext cx="7247497" cy="707886"/>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And they have unique wings</a:t>
            </a:r>
          </a:p>
        </p:txBody>
      </p:sp>
      <p:sp>
        <p:nvSpPr>
          <p:cNvPr id="6" name="TextBox 5"/>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pic>
        <p:nvPicPr>
          <p:cNvPr id="5" name="Picture 4" descr="A picture containing bat, dark, black, light&#10;&#10;Description automatically generated">
            <a:extLst>
              <a:ext uri="{FF2B5EF4-FFF2-40B4-BE49-F238E27FC236}">
                <a16:creationId xmlns:a16="http://schemas.microsoft.com/office/drawing/2014/main" id="{44F1BBCA-F073-4005-847B-81EE4AF08C73}"/>
              </a:ext>
            </a:extLst>
          </p:cNvPr>
          <p:cNvPicPr>
            <a:picLocks noChangeAspect="1"/>
          </p:cNvPicPr>
          <p:nvPr/>
        </p:nvPicPr>
        <p:blipFill rotWithShape="1">
          <a:blip r:embed="rId2">
            <a:extLst>
              <a:ext uri="{28A0092B-C50C-407E-A947-70E740481C1C}">
                <a14:useLocalDpi xmlns:a14="http://schemas.microsoft.com/office/drawing/2010/main" val="0"/>
              </a:ext>
            </a:extLst>
          </a:blip>
          <a:srcRect l="9031" t="5382" r="9421" b="3514"/>
          <a:stretch/>
        </p:blipFill>
        <p:spPr>
          <a:xfrm>
            <a:off x="4591050" y="1295400"/>
            <a:ext cx="4386396" cy="4876093"/>
          </a:xfrm>
          <a:prstGeom prst="rect">
            <a:avLst/>
          </a:prstGeom>
        </p:spPr>
      </p:pic>
      <p:sp>
        <p:nvSpPr>
          <p:cNvPr id="10" name="Rectangle 9">
            <a:extLst>
              <a:ext uri="{FF2B5EF4-FFF2-40B4-BE49-F238E27FC236}">
                <a16:creationId xmlns:a16="http://schemas.microsoft.com/office/drawing/2014/main" id="{84CFEA82-0B68-4FC6-A1AD-CB227A2CCC44}"/>
              </a:ext>
            </a:extLst>
          </p:cNvPr>
          <p:cNvSpPr/>
          <p:nvPr/>
        </p:nvSpPr>
        <p:spPr>
          <a:xfrm>
            <a:off x="0" y="6401146"/>
            <a:ext cx="7924800" cy="430887"/>
          </a:xfrm>
          <a:prstGeom prst="rect">
            <a:avLst/>
          </a:prstGeom>
        </p:spPr>
        <p:txBody>
          <a:bodyPr wrap="square">
            <a:spAutoFit/>
          </a:bodyPr>
          <a:lstStyle/>
          <a:p>
            <a:r>
              <a:rPr lang="en-US" sz="1100" dirty="0"/>
              <a:t>By Original photo: </a:t>
            </a:r>
            <a:r>
              <a:rPr lang="en-US" sz="1100" dirty="0" err="1"/>
              <a:t>אורן</a:t>
            </a:r>
            <a:r>
              <a:rPr lang="en-US" sz="1100" dirty="0"/>
              <a:t> </a:t>
            </a:r>
            <a:r>
              <a:rPr lang="en-US" sz="1100" dirty="0" err="1"/>
              <a:t>פלס</a:t>
            </a:r>
            <a:r>
              <a:rPr lang="en-US" sz="1100" dirty="0"/>
              <a:t> Oren </a:t>
            </a:r>
            <a:r>
              <a:rPr lang="en-US" sz="1100" dirty="0" err="1"/>
              <a:t>PelesDerivative</a:t>
            </a:r>
            <a:r>
              <a:rPr lang="en-US" sz="1100" dirty="0"/>
              <a:t> work: </a:t>
            </a:r>
            <a:r>
              <a:rPr lang="en-US" sz="1100" dirty="0" err="1"/>
              <a:t>User:MathKnight</a:t>
            </a:r>
            <a:r>
              <a:rPr lang="en-US" sz="1100" dirty="0"/>
              <a:t> - File:PikiWiki Israel 11327 Wildlife and Plants of Israel.JPG by </a:t>
            </a:r>
            <a:r>
              <a:rPr lang="en-US" sz="1100" dirty="0" err="1"/>
              <a:t>אורן</a:t>
            </a:r>
            <a:r>
              <a:rPr lang="en-US" sz="1100" dirty="0"/>
              <a:t> </a:t>
            </a:r>
            <a:r>
              <a:rPr lang="en-US" sz="1100" dirty="0" err="1"/>
              <a:t>פלס</a:t>
            </a:r>
            <a:r>
              <a:rPr lang="en-US" sz="1100" dirty="0"/>
              <a:t>, CC BY 2.5, https://commons.wikimedia.org/w/index.php?curid=27775788</a:t>
            </a:r>
          </a:p>
        </p:txBody>
      </p:sp>
    </p:spTree>
    <p:extLst>
      <p:ext uri="{BB962C8B-B14F-4D97-AF65-F5344CB8AC3E}">
        <p14:creationId xmlns:p14="http://schemas.microsoft.com/office/powerpoint/2010/main" val="131690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164B79E2-8389-49AA-8DB0-41ABCCF87FBA}"/>
              </a:ext>
            </a:extLst>
          </p:cNvPr>
          <p:cNvSpPr txBox="1">
            <a:spLocks/>
          </p:cNvSpPr>
          <p:nvPr/>
        </p:nvSpPr>
        <p:spPr>
          <a:xfrm>
            <a:off x="186120" y="1752600"/>
            <a:ext cx="8119679" cy="367351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800" dirty="0">
                <a:solidFill>
                  <a:schemeClr val="tx1">
                    <a:lumMod val="85000"/>
                    <a:lumOff val="15000"/>
                  </a:schemeClr>
                </a:solidFill>
                <a:latin typeface="Arial" panose="020B0604020202020204" pitchFamily="34" charset="0"/>
                <a:cs typeface="Arial" panose="020B0604020202020204" pitchFamily="34" charset="0"/>
              </a:rPr>
              <a:t>Are bat wings different than the wings of other animals? Discuss as a class. </a:t>
            </a:r>
          </a:p>
        </p:txBody>
      </p:sp>
    </p:spTree>
    <p:extLst>
      <p:ext uri="{BB962C8B-B14F-4D97-AF65-F5344CB8AC3E}">
        <p14:creationId xmlns:p14="http://schemas.microsoft.com/office/powerpoint/2010/main" val="3080041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B81341B-4523-4836-AB86-7927E881794C}"/>
              </a:ext>
            </a:extLst>
          </p:cNvPr>
          <p:cNvSpPr txBox="1">
            <a:spLocks/>
          </p:cNvSpPr>
          <p:nvPr/>
        </p:nvSpPr>
        <p:spPr>
          <a:xfrm>
            <a:off x="170079" y="1644610"/>
            <a:ext cx="4401921" cy="469704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600" dirty="0">
                <a:solidFill>
                  <a:schemeClr val="tx1">
                    <a:lumMod val="85000"/>
                    <a:lumOff val="15000"/>
                  </a:schemeClr>
                </a:solidFill>
                <a:latin typeface="Arial" panose="020B0604020202020204" pitchFamily="34" charset="0"/>
                <a:cs typeface="Arial" panose="020B0604020202020204" pitchFamily="34" charset="0"/>
              </a:rPr>
              <a:t>Bat wings use </a:t>
            </a:r>
            <a:r>
              <a:rPr lang="en-US" sz="3600" u="sng" dirty="0">
                <a:solidFill>
                  <a:schemeClr val="tx1">
                    <a:lumMod val="85000"/>
                    <a:lumOff val="15000"/>
                  </a:schemeClr>
                </a:solidFill>
                <a:latin typeface="Arial" panose="020B0604020202020204" pitchFamily="34" charset="0"/>
                <a:cs typeface="Arial" panose="020B0604020202020204" pitchFamily="34" charset="0"/>
              </a:rPr>
              <a:t>less energy</a:t>
            </a:r>
            <a:r>
              <a:rPr lang="en-US" sz="3600" dirty="0">
                <a:solidFill>
                  <a:schemeClr val="tx1">
                    <a:lumMod val="85000"/>
                    <a:lumOff val="15000"/>
                  </a:schemeClr>
                </a:solidFill>
                <a:latin typeface="Arial" panose="020B0604020202020204" pitchFamily="34" charset="0"/>
                <a:cs typeface="Arial" panose="020B0604020202020204" pitchFamily="34" charset="0"/>
              </a:rPr>
              <a:t> than bird wings</a:t>
            </a:r>
          </a:p>
          <a:p>
            <a:pPr marL="0" indent="0">
              <a:buNone/>
            </a:pPr>
            <a:endParaRPr lang="en-US" sz="2800"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6" name="TextBox 5"/>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pic>
        <p:nvPicPr>
          <p:cNvPr id="5" name="Picture 4" descr="A picture containing bat, dark, black, light&#10;&#10;Description automatically generated">
            <a:extLst>
              <a:ext uri="{FF2B5EF4-FFF2-40B4-BE49-F238E27FC236}">
                <a16:creationId xmlns:a16="http://schemas.microsoft.com/office/drawing/2014/main" id="{44F1BBCA-F073-4005-847B-81EE4AF08C73}"/>
              </a:ext>
            </a:extLst>
          </p:cNvPr>
          <p:cNvPicPr>
            <a:picLocks noChangeAspect="1"/>
          </p:cNvPicPr>
          <p:nvPr/>
        </p:nvPicPr>
        <p:blipFill rotWithShape="1">
          <a:blip r:embed="rId2">
            <a:extLst>
              <a:ext uri="{28A0092B-C50C-407E-A947-70E740481C1C}">
                <a14:useLocalDpi xmlns:a14="http://schemas.microsoft.com/office/drawing/2010/main" val="0"/>
              </a:ext>
            </a:extLst>
          </a:blip>
          <a:srcRect l="55072" t="5382" r="9421" b="41685"/>
          <a:stretch/>
        </p:blipFill>
        <p:spPr>
          <a:xfrm>
            <a:off x="5715000" y="1561395"/>
            <a:ext cx="3262446" cy="4839405"/>
          </a:xfrm>
          <a:prstGeom prst="rect">
            <a:avLst/>
          </a:prstGeom>
        </p:spPr>
      </p:pic>
      <p:sp>
        <p:nvSpPr>
          <p:cNvPr id="10" name="Rectangle 9">
            <a:extLst>
              <a:ext uri="{FF2B5EF4-FFF2-40B4-BE49-F238E27FC236}">
                <a16:creationId xmlns:a16="http://schemas.microsoft.com/office/drawing/2014/main" id="{84CFEA82-0B68-4FC6-A1AD-CB227A2CCC44}"/>
              </a:ext>
            </a:extLst>
          </p:cNvPr>
          <p:cNvSpPr/>
          <p:nvPr/>
        </p:nvSpPr>
        <p:spPr>
          <a:xfrm>
            <a:off x="38100" y="6276202"/>
            <a:ext cx="7924800" cy="507831"/>
          </a:xfrm>
          <a:prstGeom prst="rect">
            <a:avLst/>
          </a:prstGeom>
        </p:spPr>
        <p:txBody>
          <a:bodyPr wrap="square">
            <a:spAutoFit/>
          </a:bodyPr>
          <a:lstStyle/>
          <a:p>
            <a:r>
              <a:rPr lang="en-US" sz="900" dirty="0"/>
              <a:t>By Original photo: </a:t>
            </a:r>
            <a:r>
              <a:rPr lang="en-US" sz="900" dirty="0" err="1"/>
              <a:t>אורן</a:t>
            </a:r>
            <a:r>
              <a:rPr lang="en-US" sz="900" dirty="0"/>
              <a:t> </a:t>
            </a:r>
            <a:r>
              <a:rPr lang="en-US" sz="900" dirty="0" err="1"/>
              <a:t>פלס</a:t>
            </a:r>
            <a:r>
              <a:rPr lang="en-US" sz="900" dirty="0"/>
              <a:t> Oren </a:t>
            </a:r>
            <a:r>
              <a:rPr lang="en-US" sz="900" dirty="0" err="1"/>
              <a:t>PelesDerivative</a:t>
            </a:r>
            <a:r>
              <a:rPr lang="en-US" sz="900" dirty="0"/>
              <a:t> work: </a:t>
            </a:r>
            <a:r>
              <a:rPr lang="en-US" sz="900" dirty="0" err="1"/>
              <a:t>User:MathKnight</a:t>
            </a:r>
            <a:r>
              <a:rPr lang="en-US" sz="900" dirty="0"/>
              <a:t> - File:PikiWiki Israel 11327 Wildlife and Plants of Israel.JPG by </a:t>
            </a:r>
            <a:r>
              <a:rPr lang="en-US" sz="900" dirty="0" err="1"/>
              <a:t>אורן</a:t>
            </a:r>
            <a:r>
              <a:rPr lang="en-US" sz="900" dirty="0"/>
              <a:t> </a:t>
            </a:r>
            <a:r>
              <a:rPr lang="en-US" sz="900" dirty="0" err="1"/>
              <a:t>פלס</a:t>
            </a:r>
            <a:r>
              <a:rPr lang="en-US" sz="900" dirty="0"/>
              <a:t>, CC BY 2.5, </a:t>
            </a:r>
            <a:r>
              <a:rPr lang="en-US" sz="900" dirty="0">
                <a:hlinkClick r:id="rId3"/>
              </a:rPr>
              <a:t>https://commons.wikimedia.org/w/index.php?curid=27775788</a:t>
            </a:r>
            <a:r>
              <a:rPr lang="en-US" sz="900" dirty="0"/>
              <a:t> bird wing: By Toby Hudson - Own work, CC BY-SA 3.0, </a:t>
            </a:r>
            <a:r>
              <a:rPr lang="en-US" sz="900" dirty="0">
                <a:hlinkClick r:id="rId4"/>
              </a:rPr>
              <a:t>https://commons.wikimedia.org/w/index.php?curid=8267094</a:t>
            </a:r>
            <a:r>
              <a:rPr lang="en-US" sz="900" dirty="0"/>
              <a:t>. Both images are cropped</a:t>
            </a:r>
          </a:p>
        </p:txBody>
      </p:sp>
      <p:pic>
        <p:nvPicPr>
          <p:cNvPr id="12290" name="Picture 2" descr="https://upload.wikimedia.org/wikipedia/commons/thumb/3/33/Domestic_Pigeon_Flock.jpg/800px-Domestic_Pigeon_Flock.jpg"/>
          <p:cNvPicPr>
            <a:picLocks noChangeAspect="1" noChangeArrowheads="1"/>
          </p:cNvPicPr>
          <p:nvPr/>
        </p:nvPicPr>
        <p:blipFill rotWithShape="1">
          <a:blip r:embed="rId5">
            <a:extLst>
              <a:ext uri="{28A0092B-C50C-407E-A947-70E740481C1C}">
                <a14:useLocalDpi xmlns:a14="http://schemas.microsoft.com/office/drawing/2010/main" val="0"/>
              </a:ext>
            </a:extLst>
          </a:blip>
          <a:srcRect l="4702" t="63972" r="58843" b="18201"/>
          <a:stretch/>
        </p:blipFill>
        <p:spPr bwMode="auto">
          <a:xfrm>
            <a:off x="1219200" y="3581759"/>
            <a:ext cx="3570257" cy="251494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B02C7D1-09FF-4022-9D5F-A5DD7F58B885}"/>
              </a:ext>
            </a:extLst>
          </p:cNvPr>
          <p:cNvSpPr/>
          <p:nvPr/>
        </p:nvSpPr>
        <p:spPr>
          <a:xfrm>
            <a:off x="166554" y="54000"/>
            <a:ext cx="7082388" cy="1323439"/>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Example: Bat wings </a:t>
            </a:r>
          </a:p>
          <a:p>
            <a:r>
              <a:rPr lang="en-US" sz="4000" b="1" dirty="0">
                <a:solidFill>
                  <a:schemeClr val="bg1"/>
                </a:solidFill>
                <a:latin typeface="Arial" panose="020B0604020202020204" pitchFamily="34" charset="0"/>
                <a:cs typeface="Arial" panose="020B0604020202020204" pitchFamily="34" charset="0"/>
              </a:rPr>
              <a:t>are different than bird wings</a:t>
            </a:r>
          </a:p>
        </p:txBody>
      </p:sp>
      <p:sp>
        <p:nvSpPr>
          <p:cNvPr id="3" name="Rectangle 2"/>
          <p:cNvSpPr/>
          <p:nvPr/>
        </p:nvSpPr>
        <p:spPr>
          <a:xfrm>
            <a:off x="5715000" y="1600200"/>
            <a:ext cx="21336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wing</a:t>
            </a:r>
          </a:p>
        </p:txBody>
      </p:sp>
      <p:sp>
        <p:nvSpPr>
          <p:cNvPr id="9" name="Rectangle 8"/>
          <p:cNvSpPr/>
          <p:nvPr/>
        </p:nvSpPr>
        <p:spPr>
          <a:xfrm>
            <a:off x="1107203" y="5334000"/>
            <a:ext cx="21336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Bird wing</a:t>
            </a:r>
          </a:p>
        </p:txBody>
      </p:sp>
    </p:spTree>
    <p:extLst>
      <p:ext uri="{BB962C8B-B14F-4D97-AF65-F5344CB8AC3E}">
        <p14:creationId xmlns:p14="http://schemas.microsoft.com/office/powerpoint/2010/main" val="142218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5B373E-F3B4-4BD3-BAEB-779127102524}"/>
              </a:ext>
            </a:extLst>
          </p:cNvPr>
          <p:cNvSpPr txBox="1">
            <a:spLocks/>
          </p:cNvSpPr>
          <p:nvPr/>
        </p:nvSpPr>
        <p:spPr>
          <a:xfrm>
            <a:off x="438150" y="1676400"/>
            <a:ext cx="8115300" cy="2057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latin typeface="Arial" panose="020B0604020202020204" pitchFamily="34" charset="0"/>
                <a:cs typeface="Arial" panose="020B0604020202020204" pitchFamily="34" charset="0"/>
              </a:rPr>
              <a:t>Presentation Outline</a:t>
            </a:r>
          </a:p>
          <a:p>
            <a:pPr algn="l"/>
            <a:endParaRPr lang="en-US" sz="2000" dirty="0">
              <a:latin typeface="Arial" panose="020B0604020202020204" pitchFamily="34" charset="0"/>
              <a:cs typeface="Arial" panose="020B0604020202020204" pitchFamily="34" charset="0"/>
            </a:endParaRPr>
          </a:p>
          <a:p>
            <a:pPr algn="l"/>
            <a:r>
              <a:rPr lang="en-US" sz="2000" dirty="0">
                <a:latin typeface="Arial" panose="020B0604020202020204" pitchFamily="34" charset="0"/>
                <a:cs typeface="Arial" panose="020B0604020202020204" pitchFamily="34" charset="0"/>
              </a:rPr>
              <a:t>Before Starting: Learn about bats and sound</a:t>
            </a:r>
          </a:p>
          <a:p>
            <a:pPr algn="l"/>
            <a:endParaRPr lang="en-US" sz="2000" dirty="0">
              <a:latin typeface="Arial" panose="020B0604020202020204" pitchFamily="34" charset="0"/>
              <a:cs typeface="Arial" panose="020B0604020202020204" pitchFamily="34" charset="0"/>
            </a:endParaRPr>
          </a:p>
          <a:p>
            <a:pPr algn="l"/>
            <a:r>
              <a:rPr lang="en-US" sz="2000" dirty="0">
                <a:latin typeface="Arial" panose="020B0604020202020204" pitchFamily="34" charset="0"/>
                <a:cs typeface="Arial" panose="020B0604020202020204" pitchFamily="34" charset="0"/>
              </a:rPr>
              <a:t>Kickoff discussion: Can bats inspire inventions that help humans?</a:t>
            </a:r>
          </a:p>
          <a:p>
            <a:pPr algn="l"/>
            <a:endParaRPr lang="en-US" sz="2000" dirty="0">
              <a:latin typeface="Arial" panose="020B0604020202020204" pitchFamily="34" charset="0"/>
              <a:cs typeface="Arial" panose="020B0604020202020204" pitchFamily="34" charset="0"/>
            </a:endParaRPr>
          </a:p>
          <a:p>
            <a:pPr algn="l"/>
            <a:r>
              <a:rPr lang="en-US" sz="2000" dirty="0">
                <a:latin typeface="Arial" panose="020B0604020202020204" pitchFamily="34" charset="0"/>
                <a:cs typeface="Arial" panose="020B0604020202020204" pitchFamily="34" charset="0"/>
              </a:rPr>
              <a:t>Lesson 1: Echolocation</a:t>
            </a:r>
          </a:p>
          <a:p>
            <a:pPr algn="l"/>
            <a:endParaRPr lang="en-US" sz="2000" dirty="0">
              <a:latin typeface="Arial" panose="020B0604020202020204" pitchFamily="34" charset="0"/>
              <a:cs typeface="Arial" panose="020B0604020202020204" pitchFamily="34" charset="0"/>
            </a:endParaRPr>
          </a:p>
          <a:p>
            <a:pPr algn="l"/>
            <a:r>
              <a:rPr lang="en-US" sz="2000" dirty="0">
                <a:latin typeface="Arial" panose="020B0604020202020204" pitchFamily="34" charset="0"/>
                <a:cs typeface="Arial" panose="020B0604020202020204" pitchFamily="34" charset="0"/>
              </a:rPr>
              <a:t>Lesson 2: Echolocation inspired-inventions</a:t>
            </a:r>
          </a:p>
          <a:p>
            <a:pPr algn="l"/>
            <a:endParaRPr lang="en-US" sz="2000" dirty="0">
              <a:latin typeface="Arial" panose="020B0604020202020204" pitchFamily="34" charset="0"/>
              <a:cs typeface="Arial" panose="020B0604020202020204" pitchFamily="34" charset="0"/>
            </a:endParaRPr>
          </a:p>
          <a:p>
            <a:pPr algn="l"/>
            <a:r>
              <a:rPr lang="en-US" sz="2000" dirty="0">
                <a:latin typeface="Arial" panose="020B0604020202020204" pitchFamily="34" charset="0"/>
                <a:cs typeface="Arial" panose="020B0604020202020204" pitchFamily="34" charset="0"/>
              </a:rPr>
              <a:t>Lesson 3: Robo-bat, bats inspire improved flying machines!</a:t>
            </a:r>
          </a:p>
          <a:p>
            <a:pPr algn="l"/>
            <a:endParaRPr lang="en-US" sz="2000" dirty="0">
              <a:latin typeface="Arial" panose="020B0604020202020204" pitchFamily="34" charset="0"/>
              <a:cs typeface="Arial" panose="020B0604020202020204" pitchFamily="34" charset="0"/>
            </a:endParaRPr>
          </a:p>
          <a:p>
            <a:pPr algn="l"/>
            <a:r>
              <a:rPr lang="en-US" sz="2000" dirty="0">
                <a:latin typeface="Arial" panose="020B0604020202020204" pitchFamily="34" charset="0"/>
                <a:cs typeface="Arial" panose="020B0604020202020204" pitchFamily="34" charset="0"/>
              </a:rPr>
              <a:t>Lesson 4: Students create bat-invention! (Includes review of bat features)</a:t>
            </a:r>
          </a:p>
          <a:p>
            <a:pPr algn="l"/>
            <a:endParaRPr lang="en-US" sz="2000" dirty="0">
              <a:latin typeface="Arial" panose="020B0604020202020204" pitchFamily="34" charset="0"/>
              <a:cs typeface="Arial" panose="020B0604020202020204" pitchFamily="34" charset="0"/>
            </a:endParaRPr>
          </a:p>
          <a:p>
            <a:pPr algn="l"/>
            <a:r>
              <a:rPr lang="en-US" sz="2000" dirty="0">
                <a:latin typeface="Arial" panose="020B0604020202020204" pitchFamily="34" charset="0"/>
                <a:cs typeface="Arial" panose="020B0604020202020204" pitchFamily="34" charset="0"/>
              </a:rPr>
              <a:t>ANY DAY – Meet a bat scientist, Kristen Lear</a:t>
            </a:r>
          </a:p>
        </p:txBody>
      </p:sp>
      <p:sp>
        <p:nvSpPr>
          <p:cNvPr id="3" name="TextBox 2"/>
          <p:cNvSpPr txBox="1"/>
          <p:nvPr/>
        </p:nvSpPr>
        <p:spPr>
          <a:xfrm>
            <a:off x="8153400" y="6705600"/>
            <a:ext cx="1143000" cy="184666"/>
          </a:xfrm>
          <a:prstGeom prst="rect">
            <a:avLst/>
          </a:prstGeom>
          <a:noFill/>
        </p:spPr>
        <p:txBody>
          <a:bodyPr wrap="square" rtlCol="0">
            <a:spAutoFit/>
          </a:bodyPr>
          <a:lstStyle/>
          <a:p>
            <a:r>
              <a:rPr lang="en-US" sz="600" dirty="0"/>
              <a:t>©Science Delivered 2019</a:t>
            </a:r>
          </a:p>
        </p:txBody>
      </p:sp>
      <p:pic>
        <p:nvPicPr>
          <p:cNvPr id="5" name="Picture 4" descr="A picture containing bat, mammal, animal, cat&#10;&#10;Description automatically generated">
            <a:extLst>
              <a:ext uri="{FF2B5EF4-FFF2-40B4-BE49-F238E27FC236}">
                <a16:creationId xmlns:a16="http://schemas.microsoft.com/office/drawing/2014/main" id="{DD858DFC-F976-46FA-AD8E-6E1309AEC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850" y="-19050"/>
            <a:ext cx="3048000" cy="1852512"/>
          </a:xfrm>
          <a:prstGeom prst="rect">
            <a:avLst/>
          </a:prstGeom>
        </p:spPr>
      </p:pic>
    </p:spTree>
    <p:extLst>
      <p:ext uri="{BB962C8B-B14F-4D97-AF65-F5344CB8AC3E}">
        <p14:creationId xmlns:p14="http://schemas.microsoft.com/office/powerpoint/2010/main" val="898140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B81341B-4523-4836-AB86-7927E881794C}"/>
              </a:ext>
            </a:extLst>
          </p:cNvPr>
          <p:cNvSpPr txBox="1">
            <a:spLocks/>
          </p:cNvSpPr>
          <p:nvPr/>
        </p:nvSpPr>
        <p:spPr>
          <a:xfrm>
            <a:off x="170079" y="1779954"/>
            <a:ext cx="8973921" cy="4697046"/>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600" dirty="0">
                <a:solidFill>
                  <a:schemeClr val="tx1">
                    <a:lumMod val="85000"/>
                    <a:lumOff val="15000"/>
                  </a:schemeClr>
                </a:solidFill>
                <a:latin typeface="Arial" panose="020B0604020202020204" pitchFamily="34" charset="0"/>
                <a:cs typeface="Arial" panose="020B0604020202020204" pitchFamily="34" charset="0"/>
                <a:hlinkClick r:id="rId2"/>
              </a:rPr>
              <a:t>See a video of bat wings here</a:t>
            </a:r>
            <a:r>
              <a:rPr lang="en-US" sz="3600" dirty="0">
                <a:solidFill>
                  <a:schemeClr val="tx1">
                    <a:lumMod val="85000"/>
                    <a:lumOff val="15000"/>
                  </a:schemeClr>
                </a:solidFill>
                <a:latin typeface="Arial" panose="020B0604020202020204" pitchFamily="34" charset="0"/>
                <a:cs typeface="Arial" panose="020B0604020202020204" pitchFamily="34" charset="0"/>
              </a:rPr>
              <a:t>! </a:t>
            </a:r>
          </a:p>
          <a:p>
            <a:pPr marL="0" indent="0">
              <a:buNone/>
            </a:pPr>
            <a:r>
              <a:rPr lang="en-US" sz="2400" dirty="0">
                <a:solidFill>
                  <a:schemeClr val="tx1">
                    <a:lumMod val="85000"/>
                    <a:lumOff val="15000"/>
                  </a:schemeClr>
                </a:solidFill>
                <a:latin typeface="Arial" panose="020B0604020202020204" pitchFamily="34" charset="0"/>
                <a:cs typeface="Arial" panose="020B0604020202020204" pitchFamily="34" charset="0"/>
              </a:rPr>
              <a:t>Video is called: “Bats take flight” from Science Friday</a:t>
            </a:r>
          </a:p>
          <a:p>
            <a:pPr marL="0" indent="0">
              <a:buNone/>
            </a:pPr>
            <a:endParaRPr lang="en-US" sz="2400"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2400"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2400"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2400"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2400"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2400"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2400"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r>
              <a:rPr lang="en-US" sz="2400" dirty="0">
                <a:solidFill>
                  <a:schemeClr val="tx1">
                    <a:lumMod val="85000"/>
                    <a:lumOff val="15000"/>
                  </a:schemeClr>
                </a:solidFill>
                <a:latin typeface="Arial" panose="020B0604020202020204" pitchFamily="34" charset="0"/>
                <a:cs typeface="Arial" panose="020B0604020202020204" pitchFamily="34" charset="0"/>
              </a:rPr>
              <a:t>Link to copy and paste: https://www.youtube.com/watch?v=BNNAxCuaYoc</a:t>
            </a:r>
          </a:p>
          <a:p>
            <a:pPr marL="0" indent="0">
              <a:buNone/>
            </a:pPr>
            <a:endParaRPr lang="en-US" sz="2800"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3FA7B5F-1EB0-41A3-944B-F2DEE0BD5A89}"/>
              </a:ext>
            </a:extLst>
          </p:cNvPr>
          <p:cNvSpPr/>
          <p:nvPr/>
        </p:nvSpPr>
        <p:spPr>
          <a:xfrm>
            <a:off x="228600" y="299804"/>
            <a:ext cx="6024406" cy="707886"/>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Bats have unique wings</a:t>
            </a:r>
          </a:p>
        </p:txBody>
      </p:sp>
      <p:sp>
        <p:nvSpPr>
          <p:cNvPr id="6" name="TextBox 5"/>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spTree>
    <p:extLst>
      <p:ext uri="{BB962C8B-B14F-4D97-AF65-F5344CB8AC3E}">
        <p14:creationId xmlns:p14="http://schemas.microsoft.com/office/powerpoint/2010/main" val="2659397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FA7B5F-1EB0-41A3-944B-F2DEE0BD5A89}"/>
              </a:ext>
            </a:extLst>
          </p:cNvPr>
          <p:cNvSpPr/>
          <p:nvPr/>
        </p:nvSpPr>
        <p:spPr>
          <a:xfrm>
            <a:off x="152400" y="76200"/>
            <a:ext cx="7249420" cy="1323439"/>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Student Activity: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Compare Bat vs. Bird Wings!</a:t>
            </a:r>
          </a:p>
        </p:txBody>
      </p:sp>
      <p:sp>
        <p:nvSpPr>
          <p:cNvPr id="6" name="TextBox 5"/>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pic>
        <p:nvPicPr>
          <p:cNvPr id="5" name="Picture 4" descr="A screenshot of a cell phone&#10;&#10;Description automatically generated">
            <a:extLst>
              <a:ext uri="{FF2B5EF4-FFF2-40B4-BE49-F238E27FC236}">
                <a16:creationId xmlns:a16="http://schemas.microsoft.com/office/drawing/2014/main" id="{7C89F05B-A192-4503-ADB8-93395DAC17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1600200"/>
            <a:ext cx="3733800" cy="4833397"/>
          </a:xfrm>
          <a:prstGeom prst="rect">
            <a:avLst/>
          </a:prstGeom>
        </p:spPr>
      </p:pic>
    </p:spTree>
    <p:extLst>
      <p:ext uri="{BB962C8B-B14F-4D97-AF65-F5344CB8AC3E}">
        <p14:creationId xmlns:p14="http://schemas.microsoft.com/office/powerpoint/2010/main" val="620387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0D3D93C-9D5E-4295-9E9E-652E579D21EB}"/>
              </a:ext>
            </a:extLst>
          </p:cNvPr>
          <p:cNvSpPr txBox="1">
            <a:spLocks/>
          </p:cNvSpPr>
          <p:nvPr/>
        </p:nvSpPr>
        <p:spPr>
          <a:xfrm>
            <a:off x="1066800" y="838200"/>
            <a:ext cx="7010400" cy="191767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a:noFill/>
                </a:ln>
                <a:solidFill>
                  <a:srgbClr val="405BA9"/>
                </a:solidFill>
                <a:effectLst/>
                <a:uLnTx/>
                <a:uFillTx/>
                <a:latin typeface="Arial" panose="020B0604020202020204" pitchFamily="34" charset="0"/>
                <a:ea typeface="+mj-ea"/>
                <a:cs typeface="Arial" panose="020B0604020202020204" pitchFamily="34" charset="0"/>
              </a:rPr>
              <a:t>A Question:</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baseline="0" noProof="0" dirty="0">
              <a:ln>
                <a:noFill/>
              </a:ln>
              <a:solidFill>
                <a:srgbClr val="405BA9"/>
              </a:solidFill>
              <a:effectLst/>
              <a:uLnTx/>
              <a:uFillTx/>
              <a:latin typeface="Arial" panose="020B0604020202020204" pitchFamily="34" charset="0"/>
              <a:ea typeface="+mj-ea"/>
              <a:cs typeface="Arial" panose="020B0604020202020204" pitchFamily="34" charset="0"/>
            </a:endParaRPr>
          </a:p>
          <a:p>
            <a:r>
              <a:rPr lang="en-US" dirty="0">
                <a:solidFill>
                  <a:srgbClr val="405BA9">
                    <a:lumMod val="85000"/>
                    <a:lumOff val="15000"/>
                  </a:srgbClr>
                </a:solidFill>
                <a:latin typeface="Arial" panose="020B0604020202020204" pitchFamily="34" charset="0"/>
                <a:cs typeface="Arial" panose="020B0604020202020204" pitchFamily="34" charset="0"/>
              </a:rPr>
              <a:t>Can we mimic bats unique wings to make a helpful invention?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500" b="0" i="0" u="none" strike="noStrike" kern="1200" cap="none" spc="0" normalizeH="0" baseline="0" noProof="0" dirty="0">
              <a:ln>
                <a:noFill/>
              </a:ln>
              <a:solidFill>
                <a:srgbClr val="405BA9"/>
              </a:solidFill>
              <a:effectLst/>
              <a:uLnTx/>
              <a:uFillTx/>
              <a:latin typeface="Arial" panose="020B0604020202020204" pitchFamily="34" charset="0"/>
              <a:ea typeface="+mj-ea"/>
              <a:cs typeface="Arial" panose="020B0604020202020204" pitchFamily="34" charset="0"/>
            </a:endParaRPr>
          </a:p>
        </p:txBody>
      </p:sp>
      <p:pic>
        <p:nvPicPr>
          <p:cNvPr id="7" name="Picture 6" descr="A close up of a necklace&#10;&#10;Description automatically generated">
            <a:extLst>
              <a:ext uri="{FF2B5EF4-FFF2-40B4-BE49-F238E27FC236}">
                <a16:creationId xmlns:a16="http://schemas.microsoft.com/office/drawing/2014/main" id="{59790184-9927-4CAB-B909-ADAF03AA1CA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24199" y="4607679"/>
            <a:ext cx="2556899" cy="1917674"/>
          </a:xfrm>
          <a:prstGeom prst="rect">
            <a:avLst/>
          </a:prstGeom>
        </p:spPr>
      </p:pic>
    </p:spTree>
    <p:extLst>
      <p:ext uri="{BB962C8B-B14F-4D97-AF65-F5344CB8AC3E}">
        <p14:creationId xmlns:p14="http://schemas.microsoft.com/office/powerpoint/2010/main" val="4013287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950719-6A1A-46CF-91F9-E70C9BCD3C33}"/>
              </a:ext>
            </a:extLst>
          </p:cNvPr>
          <p:cNvSpPr/>
          <p:nvPr/>
        </p:nvSpPr>
        <p:spPr>
          <a:xfrm>
            <a:off x="228600" y="358914"/>
            <a:ext cx="7191392" cy="707886"/>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Introducing … the Robo-Bat!</a:t>
            </a:r>
          </a:p>
        </p:txBody>
      </p:sp>
      <p:pic>
        <p:nvPicPr>
          <p:cNvPr id="7" name="Picture 6" descr="A picture containing indoor, small, sitting, black&#10;&#10;Description automatically generated">
            <a:extLst>
              <a:ext uri="{FF2B5EF4-FFF2-40B4-BE49-F238E27FC236}">
                <a16:creationId xmlns:a16="http://schemas.microsoft.com/office/drawing/2014/main" id="{62C1C613-F161-48C5-96CA-CA58075F8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999" y="1600200"/>
            <a:ext cx="8128001" cy="4572000"/>
          </a:xfrm>
          <a:prstGeom prst="rect">
            <a:avLst/>
          </a:prstGeom>
        </p:spPr>
      </p:pic>
    </p:spTree>
    <p:extLst>
      <p:ext uri="{BB962C8B-B14F-4D97-AF65-F5344CB8AC3E}">
        <p14:creationId xmlns:p14="http://schemas.microsoft.com/office/powerpoint/2010/main" val="1101861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950719-6A1A-46CF-91F9-E70C9BCD3C33}"/>
              </a:ext>
            </a:extLst>
          </p:cNvPr>
          <p:cNvSpPr/>
          <p:nvPr/>
        </p:nvSpPr>
        <p:spPr>
          <a:xfrm>
            <a:off x="143190" y="335418"/>
            <a:ext cx="8857618" cy="677108"/>
          </a:xfrm>
          <a:prstGeom prst="rect">
            <a:avLst/>
          </a:prstGeom>
        </p:spPr>
        <p:txBody>
          <a:bodyPr wrap="none">
            <a:spAutoFit/>
          </a:bodyPr>
          <a:lstStyle/>
          <a:p>
            <a:r>
              <a:rPr lang="en-US" sz="3800" b="1" dirty="0">
                <a:solidFill>
                  <a:schemeClr val="bg1"/>
                </a:solidFill>
                <a:latin typeface="Arial" panose="020B0604020202020204" pitchFamily="34" charset="0"/>
                <a:cs typeface="Arial" panose="020B0604020202020204" pitchFamily="34" charset="0"/>
              </a:rPr>
              <a:t>Do its wings look like a bat’s wings? </a:t>
            </a:r>
          </a:p>
        </p:txBody>
      </p:sp>
      <p:pic>
        <p:nvPicPr>
          <p:cNvPr id="4" name="Picture 3" descr="A picture containing indoor, small, sitting, black&#10;&#10;Description automatically generated">
            <a:extLst>
              <a:ext uri="{FF2B5EF4-FFF2-40B4-BE49-F238E27FC236}">
                <a16:creationId xmlns:a16="http://schemas.microsoft.com/office/drawing/2014/main" id="{1FECF54A-3A42-4DF9-9B36-81F2A1712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999" y="1600200"/>
            <a:ext cx="8128001" cy="4572000"/>
          </a:xfrm>
          <a:prstGeom prst="rect">
            <a:avLst/>
          </a:prstGeom>
        </p:spPr>
      </p:pic>
    </p:spTree>
    <p:extLst>
      <p:ext uri="{BB962C8B-B14F-4D97-AF65-F5344CB8AC3E}">
        <p14:creationId xmlns:p14="http://schemas.microsoft.com/office/powerpoint/2010/main" val="2123566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B81341B-4523-4836-AB86-7927E881794C}"/>
              </a:ext>
            </a:extLst>
          </p:cNvPr>
          <p:cNvSpPr txBox="1">
            <a:spLocks/>
          </p:cNvSpPr>
          <p:nvPr/>
        </p:nvSpPr>
        <p:spPr>
          <a:xfrm>
            <a:off x="170079" y="1779954"/>
            <a:ext cx="8973921" cy="469704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600" dirty="0">
                <a:solidFill>
                  <a:schemeClr val="tx1">
                    <a:lumMod val="85000"/>
                    <a:lumOff val="15000"/>
                  </a:schemeClr>
                </a:solidFill>
                <a:latin typeface="Arial" panose="020B0604020202020204" pitchFamily="34" charset="0"/>
                <a:cs typeface="Arial" panose="020B0604020202020204" pitchFamily="34" charset="0"/>
              </a:rPr>
              <a:t>See a </a:t>
            </a:r>
            <a:r>
              <a:rPr lang="en-US" sz="3600" dirty="0">
                <a:solidFill>
                  <a:schemeClr val="tx1">
                    <a:lumMod val="85000"/>
                    <a:lumOff val="15000"/>
                  </a:schemeClr>
                </a:solidFill>
                <a:latin typeface="Arial" panose="020B0604020202020204" pitchFamily="34" charset="0"/>
                <a:cs typeface="Arial" panose="020B0604020202020204" pitchFamily="34" charset="0"/>
                <a:hlinkClick r:id="rId2"/>
              </a:rPr>
              <a:t>video of </a:t>
            </a:r>
            <a:r>
              <a:rPr lang="en-US" sz="3600" dirty="0">
                <a:solidFill>
                  <a:schemeClr val="tx1">
                    <a:lumMod val="85000"/>
                    <a:lumOff val="15000"/>
                  </a:schemeClr>
                </a:solidFill>
                <a:latin typeface="Arial" panose="020B0604020202020204" pitchFamily="34" charset="0"/>
                <a:cs typeface="Arial" panose="020B0604020202020204" pitchFamily="34" charset="0"/>
              </a:rPr>
              <a:t>Robo-Bat here!</a:t>
            </a:r>
          </a:p>
          <a:p>
            <a:pPr marL="0" indent="0">
              <a:buNone/>
            </a:pPr>
            <a:r>
              <a:rPr lang="en-US" sz="2400" dirty="0">
                <a:solidFill>
                  <a:schemeClr val="tx1">
                    <a:lumMod val="85000"/>
                    <a:lumOff val="15000"/>
                  </a:schemeClr>
                </a:solidFill>
                <a:latin typeface="Arial" panose="020B0604020202020204" pitchFamily="34" charset="0"/>
                <a:cs typeface="Arial" panose="020B0604020202020204" pitchFamily="34" charset="0"/>
              </a:rPr>
              <a:t>Called “</a:t>
            </a:r>
            <a:r>
              <a:rPr lang="en-US" sz="2400" dirty="0" err="1">
                <a:solidFill>
                  <a:schemeClr val="tx1">
                    <a:lumMod val="85000"/>
                    <a:lumOff val="15000"/>
                  </a:schemeClr>
                </a:solidFill>
                <a:latin typeface="Arial" panose="020B0604020202020204" pitchFamily="34" charset="0"/>
                <a:cs typeface="Arial" panose="020B0604020202020204" pitchFamily="34" charset="0"/>
              </a:rPr>
              <a:t>Robo</a:t>
            </a:r>
            <a:r>
              <a:rPr lang="en-US" sz="2400" dirty="0">
                <a:solidFill>
                  <a:schemeClr val="tx1">
                    <a:lumMod val="85000"/>
                    <a:lumOff val="15000"/>
                  </a:schemeClr>
                </a:solidFill>
                <a:latin typeface="Arial" panose="020B0604020202020204" pitchFamily="34" charset="0"/>
                <a:cs typeface="Arial" panose="020B0604020202020204" pitchFamily="34" charset="0"/>
              </a:rPr>
              <a:t>-bat Flaps Like a Real Thing” by Scientific American. </a:t>
            </a:r>
            <a:r>
              <a:rPr lang="en-US" sz="1800" dirty="0">
                <a:solidFill>
                  <a:schemeClr val="tx1">
                    <a:lumMod val="85000"/>
                    <a:lumOff val="15000"/>
                  </a:schemeClr>
                </a:solidFill>
                <a:latin typeface="Arial" panose="020B0604020202020204" pitchFamily="34" charset="0"/>
                <a:cs typeface="Arial" panose="020B0604020202020204" pitchFamily="34" charset="0"/>
              </a:rPr>
              <a:t>Link https://www.youtube.com/watch?v=QyuWbNrX3v4 </a:t>
            </a:r>
          </a:p>
          <a:p>
            <a:pPr marL="0" indent="0">
              <a:buNone/>
            </a:pPr>
            <a:endParaRPr lang="en-US" sz="2800"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3FA7B5F-1EB0-41A3-944B-F2DEE0BD5A89}"/>
              </a:ext>
            </a:extLst>
          </p:cNvPr>
          <p:cNvSpPr/>
          <p:nvPr/>
        </p:nvSpPr>
        <p:spPr>
          <a:xfrm>
            <a:off x="228600" y="299804"/>
            <a:ext cx="7935699" cy="707886"/>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Watch the Robo-Bat fly! Video 1</a:t>
            </a:r>
          </a:p>
        </p:txBody>
      </p:sp>
      <p:sp>
        <p:nvSpPr>
          <p:cNvPr id="6" name="TextBox 5"/>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sp>
        <p:nvSpPr>
          <p:cNvPr id="7" name="Rectangle 6">
            <a:extLst>
              <a:ext uri="{FF2B5EF4-FFF2-40B4-BE49-F238E27FC236}">
                <a16:creationId xmlns:a16="http://schemas.microsoft.com/office/drawing/2014/main" id="{BDCF726F-0293-4B4A-AE2E-E8D1E88D2E09}"/>
              </a:ext>
            </a:extLst>
          </p:cNvPr>
          <p:cNvSpPr/>
          <p:nvPr/>
        </p:nvSpPr>
        <p:spPr>
          <a:xfrm>
            <a:off x="0" y="6627225"/>
            <a:ext cx="7010400" cy="261610"/>
          </a:xfrm>
          <a:prstGeom prst="rect">
            <a:avLst/>
          </a:prstGeom>
        </p:spPr>
        <p:txBody>
          <a:bodyPr wrap="square">
            <a:spAutoFit/>
          </a:bodyPr>
          <a:lstStyle/>
          <a:p>
            <a:r>
              <a:rPr lang="en-US" sz="1100" dirty="0"/>
              <a:t>Video from Scientific American: https://www.youtube.com/watch?v=QyuWbNrX3v4</a:t>
            </a:r>
          </a:p>
        </p:txBody>
      </p:sp>
    </p:spTree>
    <p:extLst>
      <p:ext uri="{BB962C8B-B14F-4D97-AF65-F5344CB8AC3E}">
        <p14:creationId xmlns:p14="http://schemas.microsoft.com/office/powerpoint/2010/main" val="590061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B81341B-4523-4836-AB86-7927E881794C}"/>
              </a:ext>
            </a:extLst>
          </p:cNvPr>
          <p:cNvSpPr txBox="1">
            <a:spLocks/>
          </p:cNvSpPr>
          <p:nvPr/>
        </p:nvSpPr>
        <p:spPr>
          <a:xfrm>
            <a:off x="170079" y="1779954"/>
            <a:ext cx="8973921" cy="469704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600" dirty="0">
                <a:solidFill>
                  <a:schemeClr val="tx1">
                    <a:lumMod val="85000"/>
                    <a:lumOff val="15000"/>
                  </a:schemeClr>
                </a:solidFill>
                <a:latin typeface="Arial" panose="020B0604020202020204" pitchFamily="34" charset="0"/>
                <a:cs typeface="Arial" panose="020B0604020202020204" pitchFamily="34" charset="0"/>
              </a:rPr>
              <a:t>An older but excellent video, </a:t>
            </a:r>
            <a:r>
              <a:rPr lang="en-US" sz="3600" dirty="0">
                <a:solidFill>
                  <a:schemeClr val="tx1">
                    <a:lumMod val="85000"/>
                    <a:lumOff val="15000"/>
                  </a:schemeClr>
                </a:solidFill>
                <a:latin typeface="Arial" panose="020B0604020202020204" pitchFamily="34" charset="0"/>
                <a:cs typeface="Arial" panose="020B0604020202020204" pitchFamily="34" charset="0"/>
                <a:hlinkClick r:id="rId2"/>
              </a:rPr>
              <a:t>Meet a “Ro-bat” wing here</a:t>
            </a:r>
            <a:endParaRPr lang="en-US" sz="3600" dirty="0">
              <a:solidFill>
                <a:schemeClr val="tx1">
                  <a:lumMod val="85000"/>
                  <a:lumOff val="15000"/>
                </a:schemeClr>
              </a:solidFill>
              <a:latin typeface="Arial" panose="020B0604020202020204" pitchFamily="34" charset="0"/>
              <a:cs typeface="Arial" panose="020B0604020202020204" pitchFamily="34" charset="0"/>
            </a:endParaRPr>
          </a:p>
          <a:p>
            <a:endParaRPr lang="en-US" sz="3600"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r>
              <a:rPr lang="en-US" sz="2400" dirty="0">
                <a:solidFill>
                  <a:schemeClr val="tx1">
                    <a:lumMod val="85000"/>
                    <a:lumOff val="15000"/>
                  </a:schemeClr>
                </a:solidFill>
                <a:latin typeface="Arial" panose="020B0604020202020204" pitchFamily="34" charset="0"/>
                <a:cs typeface="Arial" panose="020B0604020202020204" pitchFamily="34" charset="0"/>
              </a:rPr>
              <a:t>Called “Meet Ro-Bat, Brown University’s Robotic Wing” </a:t>
            </a:r>
            <a:r>
              <a:rPr lang="en-US" sz="1800" dirty="0">
                <a:solidFill>
                  <a:schemeClr val="tx1">
                    <a:lumMod val="85000"/>
                    <a:lumOff val="15000"/>
                  </a:schemeClr>
                </a:solidFill>
                <a:latin typeface="Arial" panose="020B0604020202020204" pitchFamily="34" charset="0"/>
                <a:cs typeface="Arial" panose="020B0604020202020204" pitchFamily="34" charset="0"/>
              </a:rPr>
              <a:t>Link https://www.youtube.com/watch?v=R1iYXXaKvDE</a:t>
            </a:r>
            <a:endParaRPr lang="en-US" sz="2800"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3FA7B5F-1EB0-41A3-944B-F2DEE0BD5A89}"/>
              </a:ext>
            </a:extLst>
          </p:cNvPr>
          <p:cNvSpPr/>
          <p:nvPr/>
        </p:nvSpPr>
        <p:spPr>
          <a:xfrm>
            <a:off x="228600" y="299804"/>
            <a:ext cx="7084312" cy="707886"/>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See a Robo- “wing”! Video 2</a:t>
            </a:r>
          </a:p>
        </p:txBody>
      </p:sp>
      <p:sp>
        <p:nvSpPr>
          <p:cNvPr id="6" name="TextBox 5"/>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sp>
        <p:nvSpPr>
          <p:cNvPr id="7" name="Rectangle 6">
            <a:extLst>
              <a:ext uri="{FF2B5EF4-FFF2-40B4-BE49-F238E27FC236}">
                <a16:creationId xmlns:a16="http://schemas.microsoft.com/office/drawing/2014/main" id="{BDCF726F-0293-4B4A-AE2E-E8D1E88D2E09}"/>
              </a:ext>
            </a:extLst>
          </p:cNvPr>
          <p:cNvSpPr/>
          <p:nvPr/>
        </p:nvSpPr>
        <p:spPr>
          <a:xfrm>
            <a:off x="0" y="6627225"/>
            <a:ext cx="7010400" cy="261610"/>
          </a:xfrm>
          <a:prstGeom prst="rect">
            <a:avLst/>
          </a:prstGeom>
        </p:spPr>
        <p:txBody>
          <a:bodyPr wrap="square">
            <a:spAutoFit/>
          </a:bodyPr>
          <a:lstStyle/>
          <a:p>
            <a:r>
              <a:rPr lang="en-US" sz="1100" dirty="0"/>
              <a:t>Video from Scientific American: https://www.youtube.com/watch?v=QyuWbNrX3v4</a:t>
            </a:r>
          </a:p>
        </p:txBody>
      </p:sp>
    </p:spTree>
    <p:extLst>
      <p:ext uri="{BB962C8B-B14F-4D97-AF65-F5344CB8AC3E}">
        <p14:creationId xmlns:p14="http://schemas.microsoft.com/office/powerpoint/2010/main" val="1524660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0D3D93C-9D5E-4295-9E9E-652E579D21EB}"/>
              </a:ext>
            </a:extLst>
          </p:cNvPr>
          <p:cNvSpPr txBox="1">
            <a:spLocks/>
          </p:cNvSpPr>
          <p:nvPr/>
        </p:nvSpPr>
        <p:spPr>
          <a:xfrm>
            <a:off x="1066800" y="838200"/>
            <a:ext cx="7010400" cy="191767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405BA9">
                    <a:lumMod val="85000"/>
                    <a:lumOff val="15000"/>
                  </a:srgbClr>
                </a:solidFill>
                <a:latin typeface="Arial" panose="020B0604020202020204" pitchFamily="34" charset="0"/>
                <a:cs typeface="Arial" panose="020B0604020202020204" pitchFamily="34" charset="0"/>
              </a:rPr>
              <a:t>We already have small machines that fly…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500" b="0" i="0" u="none" strike="noStrike" kern="1200" cap="none" spc="0" normalizeH="0" baseline="0" noProof="0" dirty="0">
              <a:ln>
                <a:noFill/>
              </a:ln>
              <a:solidFill>
                <a:srgbClr val="405BA9"/>
              </a:solidFill>
              <a:effectLst/>
              <a:uLnTx/>
              <a:uFillTx/>
              <a:latin typeface="Arial" panose="020B0604020202020204" pitchFamily="34" charset="0"/>
              <a:ea typeface="+mj-ea"/>
              <a:cs typeface="Arial" panose="020B0604020202020204" pitchFamily="34" charset="0"/>
            </a:endParaRPr>
          </a:p>
        </p:txBody>
      </p:sp>
      <p:pic>
        <p:nvPicPr>
          <p:cNvPr id="4" name="Picture 3" descr="A plane flying in the air&#10;&#10;Description automatically generated">
            <a:extLst>
              <a:ext uri="{FF2B5EF4-FFF2-40B4-BE49-F238E27FC236}">
                <a16:creationId xmlns:a16="http://schemas.microsoft.com/office/drawing/2014/main" id="{13ADF2B3-BD97-4A56-B038-D5F65E728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930" y="3048000"/>
            <a:ext cx="4758139" cy="3174078"/>
          </a:xfrm>
          <a:prstGeom prst="rect">
            <a:avLst/>
          </a:prstGeom>
        </p:spPr>
      </p:pic>
      <p:sp>
        <p:nvSpPr>
          <p:cNvPr id="6" name="Rectangle 5">
            <a:extLst>
              <a:ext uri="{FF2B5EF4-FFF2-40B4-BE49-F238E27FC236}">
                <a16:creationId xmlns:a16="http://schemas.microsoft.com/office/drawing/2014/main" id="{D4CBD0B1-F20F-48D0-8871-E7A9349FE825}"/>
              </a:ext>
            </a:extLst>
          </p:cNvPr>
          <p:cNvSpPr/>
          <p:nvPr/>
        </p:nvSpPr>
        <p:spPr>
          <a:xfrm>
            <a:off x="0" y="6596390"/>
            <a:ext cx="7458172" cy="261610"/>
          </a:xfrm>
          <a:prstGeom prst="rect">
            <a:avLst/>
          </a:prstGeom>
        </p:spPr>
        <p:txBody>
          <a:bodyPr wrap="square">
            <a:spAutoFit/>
          </a:bodyPr>
          <a:lstStyle/>
          <a:p>
            <a:r>
              <a:rPr lang="en-US" sz="1100" dirty="0"/>
              <a:t>https://upload.wikimedia.org/wikipedia/commons/6/6a/Quadcopter_camera_drone_in_flight.jpg</a:t>
            </a:r>
          </a:p>
        </p:txBody>
      </p:sp>
      <p:cxnSp>
        <p:nvCxnSpPr>
          <p:cNvPr id="3" name="Straight Arrow Connector 2">
            <a:extLst>
              <a:ext uri="{FF2B5EF4-FFF2-40B4-BE49-F238E27FC236}">
                <a16:creationId xmlns:a16="http://schemas.microsoft.com/office/drawing/2014/main" id="{D12AFD60-A316-4E85-B48E-99C9EF75C5D8}"/>
              </a:ext>
            </a:extLst>
          </p:cNvPr>
          <p:cNvCxnSpPr/>
          <p:nvPr/>
        </p:nvCxnSpPr>
        <p:spPr>
          <a:xfrm>
            <a:off x="1143000" y="4038600"/>
            <a:ext cx="1524000" cy="304800"/>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AAB98FD-D3A1-494C-B510-F1094A02EFE3}"/>
              </a:ext>
            </a:extLst>
          </p:cNvPr>
          <p:cNvSpPr txBox="1"/>
          <p:nvPr/>
        </p:nvSpPr>
        <p:spPr>
          <a:xfrm>
            <a:off x="540400" y="3707871"/>
            <a:ext cx="1676400" cy="369332"/>
          </a:xfrm>
          <a:prstGeom prst="rect">
            <a:avLst/>
          </a:prstGeom>
          <a:noFill/>
        </p:spPr>
        <p:txBody>
          <a:bodyPr wrap="square" rtlCol="0">
            <a:spAutoFit/>
          </a:bodyPr>
          <a:lstStyle/>
          <a:p>
            <a:r>
              <a:rPr lang="en-US" dirty="0"/>
              <a:t>drone</a:t>
            </a:r>
          </a:p>
        </p:txBody>
      </p:sp>
    </p:spTree>
    <p:extLst>
      <p:ext uri="{BB962C8B-B14F-4D97-AF65-F5344CB8AC3E}">
        <p14:creationId xmlns:p14="http://schemas.microsoft.com/office/powerpoint/2010/main" val="361819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0D3D93C-9D5E-4295-9E9E-652E579D21EB}"/>
              </a:ext>
            </a:extLst>
          </p:cNvPr>
          <p:cNvSpPr txBox="1">
            <a:spLocks/>
          </p:cNvSpPr>
          <p:nvPr/>
        </p:nvSpPr>
        <p:spPr>
          <a:xfrm>
            <a:off x="838200" y="838200"/>
            <a:ext cx="7239000" cy="191767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405BA9">
                    <a:lumMod val="85000"/>
                    <a:lumOff val="15000"/>
                  </a:srgbClr>
                </a:solidFill>
                <a:latin typeface="Arial" panose="020B0604020202020204" pitchFamily="34" charset="0"/>
                <a:cs typeface="Arial" panose="020B0604020202020204" pitchFamily="34" charset="0"/>
              </a:rPr>
              <a:t>… but our learning about bats helps us build better flying machines!</a:t>
            </a:r>
            <a:endParaRPr kumimoji="0" lang="en-US" sz="4500" b="0" i="0" u="none" strike="noStrike" kern="1200" cap="none" spc="0" normalizeH="0" baseline="0" noProof="0" dirty="0">
              <a:ln>
                <a:noFill/>
              </a:ln>
              <a:solidFill>
                <a:srgbClr val="405BA9"/>
              </a:solidFill>
              <a:effectLst/>
              <a:uLnTx/>
              <a:uFillTx/>
              <a:latin typeface="Arial" panose="020B0604020202020204" pitchFamily="34" charset="0"/>
              <a:ea typeface="+mj-ea"/>
              <a:cs typeface="Arial" panose="020B0604020202020204" pitchFamily="34" charset="0"/>
            </a:endParaRPr>
          </a:p>
        </p:txBody>
      </p:sp>
      <p:pic>
        <p:nvPicPr>
          <p:cNvPr id="2" name="Picture 1" descr="A picture containing indoor, small, sitting, black&#10;&#10;Description automatically generated">
            <a:extLst>
              <a:ext uri="{FF2B5EF4-FFF2-40B4-BE49-F238E27FC236}">
                <a16:creationId xmlns:a16="http://schemas.microsoft.com/office/drawing/2014/main" id="{18D7F1A4-8C9D-4E86-A931-614B83416C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972" y="2975919"/>
            <a:ext cx="6045200" cy="3400425"/>
          </a:xfrm>
          <a:prstGeom prst="rect">
            <a:avLst/>
          </a:prstGeom>
        </p:spPr>
      </p:pic>
    </p:spTree>
    <p:extLst>
      <p:ext uri="{BB962C8B-B14F-4D97-AF65-F5344CB8AC3E}">
        <p14:creationId xmlns:p14="http://schemas.microsoft.com/office/powerpoint/2010/main" val="2303746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950719-6A1A-46CF-91F9-E70C9BCD3C33}"/>
              </a:ext>
            </a:extLst>
          </p:cNvPr>
          <p:cNvSpPr/>
          <p:nvPr/>
        </p:nvSpPr>
        <p:spPr>
          <a:xfrm>
            <a:off x="228600" y="299804"/>
            <a:ext cx="8988358" cy="707886"/>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What can we use the Robo-Bot for? </a:t>
            </a:r>
          </a:p>
        </p:txBody>
      </p:sp>
      <p:sp>
        <p:nvSpPr>
          <p:cNvPr id="4" name="Subtitle 2">
            <a:extLst>
              <a:ext uri="{FF2B5EF4-FFF2-40B4-BE49-F238E27FC236}">
                <a16:creationId xmlns:a16="http://schemas.microsoft.com/office/drawing/2014/main" id="{FB3AAA8B-B266-4BC4-AF34-0C23D94F3143}"/>
              </a:ext>
            </a:extLst>
          </p:cNvPr>
          <p:cNvSpPr txBox="1">
            <a:spLocks/>
          </p:cNvSpPr>
          <p:nvPr/>
        </p:nvSpPr>
        <p:spPr>
          <a:xfrm>
            <a:off x="246278" y="1775460"/>
            <a:ext cx="8364322" cy="470154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300" dirty="0">
                <a:solidFill>
                  <a:schemeClr val="tx1">
                    <a:lumMod val="85000"/>
                    <a:lumOff val="15000"/>
                  </a:schemeClr>
                </a:solidFill>
                <a:latin typeface="Arial" panose="020B0604020202020204" pitchFamily="34" charset="0"/>
                <a:cs typeface="Arial" panose="020B0604020202020204" pitchFamily="34" charset="0"/>
              </a:rPr>
              <a:t>We can build machines that are safer and use less energy!</a:t>
            </a:r>
          </a:p>
          <a:p>
            <a:pPr marL="0" indent="0">
              <a:buNone/>
            </a:pPr>
            <a:endParaRPr lang="en-US" sz="2000"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r>
              <a:rPr lang="en-US" sz="3300" dirty="0">
                <a:solidFill>
                  <a:schemeClr val="tx1">
                    <a:lumMod val="85000"/>
                    <a:lumOff val="15000"/>
                  </a:schemeClr>
                </a:solidFill>
                <a:latin typeface="Arial" panose="020B0604020202020204" pitchFamily="34" charset="0"/>
                <a:cs typeface="Arial" panose="020B0604020202020204" pitchFamily="34" charset="0"/>
              </a:rPr>
              <a:t>These “Bat Bots” can be used in search and rescue missions to help save people</a:t>
            </a:r>
          </a:p>
          <a:p>
            <a:pPr marL="0" indent="0">
              <a:buNone/>
            </a:pPr>
            <a:endParaRPr lang="en-US" sz="3300"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r>
              <a:rPr lang="en-US" sz="3300" dirty="0">
                <a:solidFill>
                  <a:schemeClr val="tx1">
                    <a:lumMod val="85000"/>
                    <a:lumOff val="15000"/>
                  </a:schemeClr>
                </a:solidFill>
                <a:latin typeface="Arial" panose="020B0604020202020204" pitchFamily="34" charset="0"/>
                <a:cs typeface="Arial" panose="020B0604020202020204" pitchFamily="34" charset="0"/>
              </a:rPr>
              <a:t>How else could the Robo-Bats be used to either help people, animals, or the environment? Discuss as a class</a:t>
            </a:r>
          </a:p>
        </p:txBody>
      </p:sp>
    </p:spTree>
    <p:extLst>
      <p:ext uri="{BB962C8B-B14F-4D97-AF65-F5344CB8AC3E}">
        <p14:creationId xmlns:p14="http://schemas.microsoft.com/office/powerpoint/2010/main" val="2424628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5B373E-F3B4-4BD3-BAEB-779127102524}"/>
              </a:ext>
            </a:extLst>
          </p:cNvPr>
          <p:cNvSpPr txBox="1">
            <a:spLocks/>
          </p:cNvSpPr>
          <p:nvPr/>
        </p:nvSpPr>
        <p:spPr>
          <a:xfrm>
            <a:off x="1447800" y="2895600"/>
            <a:ext cx="6324600" cy="6477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latin typeface="Arial" panose="020B0604020202020204" pitchFamily="34" charset="0"/>
                <a:cs typeface="Arial" panose="020B0604020202020204" pitchFamily="34" charset="0"/>
              </a:rPr>
              <a:t>Kickoff Discussion</a:t>
            </a:r>
          </a:p>
          <a:p>
            <a:r>
              <a:rPr lang="en-US" sz="3600" dirty="0">
                <a:latin typeface="Arial" panose="020B0604020202020204" pitchFamily="34" charset="0"/>
                <a:cs typeface="Arial" panose="020B0604020202020204" pitchFamily="34" charset="0"/>
              </a:rPr>
              <a:t>Can bats inspire inventions that help humans?</a:t>
            </a:r>
          </a:p>
        </p:txBody>
      </p:sp>
      <p:sp>
        <p:nvSpPr>
          <p:cNvPr id="3" name="TextBox 2"/>
          <p:cNvSpPr txBox="1"/>
          <p:nvPr/>
        </p:nvSpPr>
        <p:spPr>
          <a:xfrm>
            <a:off x="8153400" y="6705600"/>
            <a:ext cx="1143000" cy="184666"/>
          </a:xfrm>
          <a:prstGeom prst="rect">
            <a:avLst/>
          </a:prstGeom>
          <a:noFill/>
        </p:spPr>
        <p:txBody>
          <a:bodyPr wrap="square" rtlCol="0">
            <a:spAutoFit/>
          </a:bodyPr>
          <a:lstStyle/>
          <a:p>
            <a:r>
              <a:rPr lang="en-US" sz="600" dirty="0"/>
              <a:t>©Science Delivered 2019</a:t>
            </a:r>
          </a:p>
        </p:txBody>
      </p:sp>
    </p:spTree>
    <p:extLst>
      <p:ext uri="{BB962C8B-B14F-4D97-AF65-F5344CB8AC3E}">
        <p14:creationId xmlns:p14="http://schemas.microsoft.com/office/powerpoint/2010/main" val="803854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FA7B5F-1EB0-41A3-944B-F2DEE0BD5A89}"/>
              </a:ext>
            </a:extLst>
          </p:cNvPr>
          <p:cNvSpPr/>
          <p:nvPr/>
        </p:nvSpPr>
        <p:spPr>
          <a:xfrm>
            <a:off x="152400" y="76200"/>
            <a:ext cx="8422498" cy="1323439"/>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Student Sheet: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Compare a real bat to a Robo-bat!</a:t>
            </a:r>
          </a:p>
        </p:txBody>
      </p:sp>
      <p:sp>
        <p:nvSpPr>
          <p:cNvPr id="6" name="TextBox 5"/>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pic>
        <p:nvPicPr>
          <p:cNvPr id="3" name="Picture 2" descr="A screenshot of a social media post&#10;&#10;Description automatically generated">
            <a:extLst>
              <a:ext uri="{FF2B5EF4-FFF2-40B4-BE49-F238E27FC236}">
                <a16:creationId xmlns:a16="http://schemas.microsoft.com/office/drawing/2014/main" id="{7077D2EB-BBD1-492C-BB21-F35436358C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1690004"/>
            <a:ext cx="3639503" cy="4711331"/>
          </a:xfrm>
          <a:prstGeom prst="rect">
            <a:avLst/>
          </a:prstGeom>
        </p:spPr>
      </p:pic>
    </p:spTree>
    <p:extLst>
      <p:ext uri="{BB962C8B-B14F-4D97-AF65-F5344CB8AC3E}">
        <p14:creationId xmlns:p14="http://schemas.microsoft.com/office/powerpoint/2010/main" val="4227423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53400" y="6705600"/>
            <a:ext cx="1143000" cy="184666"/>
          </a:xfrm>
          <a:prstGeom prst="rect">
            <a:avLst/>
          </a:prstGeom>
          <a:noFill/>
        </p:spPr>
        <p:txBody>
          <a:bodyPr wrap="square" rtlCol="0">
            <a:spAutoFit/>
          </a:bodyPr>
          <a:lstStyle/>
          <a:p>
            <a:r>
              <a:rPr lang="en-US" sz="600" dirty="0"/>
              <a:t>©Science Delivered 2019</a:t>
            </a:r>
          </a:p>
        </p:txBody>
      </p:sp>
      <p:sp>
        <p:nvSpPr>
          <p:cNvPr id="4" name="Title 1">
            <a:extLst>
              <a:ext uri="{FF2B5EF4-FFF2-40B4-BE49-F238E27FC236}">
                <a16:creationId xmlns:a16="http://schemas.microsoft.com/office/drawing/2014/main" id="{C0E6ADD8-49F3-4E88-9BE3-9D29740F3497}"/>
              </a:ext>
            </a:extLst>
          </p:cNvPr>
          <p:cNvSpPr txBox="1">
            <a:spLocks/>
          </p:cNvSpPr>
          <p:nvPr/>
        </p:nvSpPr>
        <p:spPr>
          <a:xfrm>
            <a:off x="2057400" y="2781300"/>
            <a:ext cx="5181600" cy="6477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latin typeface="Arial" panose="020B0604020202020204" pitchFamily="34" charset="0"/>
                <a:cs typeface="Arial" panose="020B0604020202020204" pitchFamily="34" charset="0"/>
              </a:rPr>
              <a:t>Lesson FOUR</a:t>
            </a:r>
          </a:p>
          <a:p>
            <a:r>
              <a:rPr lang="en-US" sz="3600" dirty="0">
                <a:latin typeface="Arial" panose="020B0604020202020204" pitchFamily="34" charset="0"/>
                <a:cs typeface="Arial" panose="020B0604020202020204" pitchFamily="34" charset="0"/>
              </a:rPr>
              <a:t>You design an invention inspired by BATS</a:t>
            </a:r>
          </a:p>
        </p:txBody>
      </p:sp>
    </p:spTree>
    <p:extLst>
      <p:ext uri="{BB962C8B-B14F-4D97-AF65-F5344CB8AC3E}">
        <p14:creationId xmlns:p14="http://schemas.microsoft.com/office/powerpoint/2010/main" val="3087362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0BF41-B72D-44F0-972A-CE8507DAE4D0}"/>
              </a:ext>
            </a:extLst>
          </p:cNvPr>
          <p:cNvSpPr txBox="1">
            <a:spLocks/>
          </p:cNvSpPr>
          <p:nvPr/>
        </p:nvSpPr>
        <p:spPr>
          <a:xfrm>
            <a:off x="609600" y="1981200"/>
            <a:ext cx="8077200" cy="191767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latin typeface="Arial" panose="020B0604020202020204" pitchFamily="34" charset="0"/>
                <a:cs typeface="Arial" panose="020B0604020202020204" pitchFamily="34" charset="0"/>
              </a:rPr>
              <a:t>Humans often look to nature to solve problems.</a:t>
            </a:r>
          </a:p>
        </p:txBody>
      </p:sp>
      <p:sp>
        <p:nvSpPr>
          <p:cNvPr id="3" name="TextBox 2"/>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sp>
        <p:nvSpPr>
          <p:cNvPr id="4" name="Rectangle 3">
            <a:extLst>
              <a:ext uri="{FF2B5EF4-FFF2-40B4-BE49-F238E27FC236}">
                <a16:creationId xmlns:a16="http://schemas.microsoft.com/office/drawing/2014/main" id="{75A23CF1-D57F-46C4-B7DE-6673DF966D1F}"/>
              </a:ext>
            </a:extLst>
          </p:cNvPr>
          <p:cNvSpPr/>
          <p:nvPr/>
        </p:nvSpPr>
        <p:spPr>
          <a:xfrm>
            <a:off x="228600" y="299804"/>
            <a:ext cx="2980303" cy="707886"/>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Biomimicry</a:t>
            </a:r>
          </a:p>
        </p:txBody>
      </p:sp>
      <p:sp>
        <p:nvSpPr>
          <p:cNvPr id="5" name="Title 1">
            <a:extLst>
              <a:ext uri="{FF2B5EF4-FFF2-40B4-BE49-F238E27FC236}">
                <a16:creationId xmlns:a16="http://schemas.microsoft.com/office/drawing/2014/main" id="{325B6008-F226-4754-BFE2-F3211347759E}"/>
              </a:ext>
            </a:extLst>
          </p:cNvPr>
          <p:cNvSpPr txBox="1">
            <a:spLocks/>
          </p:cNvSpPr>
          <p:nvPr/>
        </p:nvSpPr>
        <p:spPr>
          <a:xfrm>
            <a:off x="609600" y="3797326"/>
            <a:ext cx="8077200" cy="191767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latin typeface="Arial" panose="020B0604020202020204" pitchFamily="34" charset="0"/>
                <a:cs typeface="Arial" panose="020B0604020202020204" pitchFamily="34" charset="0"/>
              </a:rPr>
              <a:t>When we design things that mimic animals or plants, like the echolocating cane or the Robo-Bat, it is called </a:t>
            </a:r>
            <a:r>
              <a:rPr lang="en-US" sz="4000" b="1" dirty="0">
                <a:latin typeface="Arial" panose="020B0604020202020204" pitchFamily="34" charset="0"/>
                <a:cs typeface="Arial" panose="020B0604020202020204" pitchFamily="34" charset="0"/>
              </a:rPr>
              <a:t>biomimicry! </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8030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0BF41-B72D-44F0-972A-CE8507DAE4D0}"/>
              </a:ext>
            </a:extLst>
          </p:cNvPr>
          <p:cNvSpPr txBox="1">
            <a:spLocks/>
          </p:cNvSpPr>
          <p:nvPr/>
        </p:nvSpPr>
        <p:spPr>
          <a:xfrm>
            <a:off x="609600" y="1981200"/>
            <a:ext cx="8077200" cy="191767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latin typeface="Arial" panose="020B0604020202020204" pitchFamily="34" charset="0"/>
                <a:cs typeface="Arial" panose="020B0604020202020204" pitchFamily="34" charset="0"/>
              </a:rPr>
              <a:t>You learned about echolocating canes and watches, and the Robo-bat. </a:t>
            </a:r>
          </a:p>
          <a:p>
            <a:pPr algn="l"/>
            <a:endParaRPr lang="en-US" sz="3200" b="1" dirty="0">
              <a:latin typeface="Arial" panose="020B0604020202020204" pitchFamily="34" charset="0"/>
              <a:cs typeface="Arial" panose="020B0604020202020204" pitchFamily="34" charset="0"/>
            </a:endParaRPr>
          </a:p>
          <a:p>
            <a:pPr algn="l"/>
            <a:r>
              <a:rPr lang="en-US" sz="3200" dirty="0">
                <a:latin typeface="Arial" panose="020B0604020202020204" pitchFamily="34" charset="0"/>
                <a:cs typeface="Arial" panose="020B0604020202020204" pitchFamily="34" charset="0"/>
              </a:rPr>
              <a:t>Can you think of another way to help people or solve a problem that is inspired by bats? </a:t>
            </a:r>
          </a:p>
          <a:p>
            <a:pPr algn="l"/>
            <a:endParaRPr lang="en-US" sz="3200" dirty="0">
              <a:latin typeface="Arial" panose="020B0604020202020204" pitchFamily="34" charset="0"/>
              <a:cs typeface="Arial" panose="020B0604020202020204" pitchFamily="34" charset="0"/>
            </a:endParaRPr>
          </a:p>
          <a:p>
            <a:pPr algn="l"/>
            <a:r>
              <a:rPr lang="en-US" sz="3200" dirty="0">
                <a:latin typeface="Arial" panose="020B0604020202020204" pitchFamily="34" charset="0"/>
                <a:cs typeface="Arial" panose="020B0604020202020204" pitchFamily="34" charset="0"/>
              </a:rPr>
              <a:t>Do you have an idea for a bat-inspired invention? </a:t>
            </a:r>
          </a:p>
        </p:txBody>
      </p:sp>
      <p:sp>
        <p:nvSpPr>
          <p:cNvPr id="3" name="TextBox 2"/>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sp>
        <p:nvSpPr>
          <p:cNvPr id="4" name="Rectangle 3">
            <a:extLst>
              <a:ext uri="{FF2B5EF4-FFF2-40B4-BE49-F238E27FC236}">
                <a16:creationId xmlns:a16="http://schemas.microsoft.com/office/drawing/2014/main" id="{75A23CF1-D57F-46C4-B7DE-6673DF966D1F}"/>
              </a:ext>
            </a:extLst>
          </p:cNvPr>
          <p:cNvSpPr/>
          <p:nvPr/>
        </p:nvSpPr>
        <p:spPr>
          <a:xfrm>
            <a:off x="228600" y="299804"/>
            <a:ext cx="5725350" cy="707886"/>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Biomimicry: Your turn!</a:t>
            </a:r>
          </a:p>
        </p:txBody>
      </p:sp>
    </p:spTree>
    <p:extLst>
      <p:ext uri="{BB962C8B-B14F-4D97-AF65-F5344CB8AC3E}">
        <p14:creationId xmlns:p14="http://schemas.microsoft.com/office/powerpoint/2010/main" val="3820385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0BF41-B72D-44F0-972A-CE8507DAE4D0}"/>
              </a:ext>
            </a:extLst>
          </p:cNvPr>
          <p:cNvSpPr txBox="1">
            <a:spLocks/>
          </p:cNvSpPr>
          <p:nvPr/>
        </p:nvSpPr>
        <p:spPr>
          <a:xfrm>
            <a:off x="609600" y="1981200"/>
            <a:ext cx="8077200" cy="191767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4000" dirty="0">
              <a:latin typeface="Arial" panose="020B0604020202020204" pitchFamily="34" charset="0"/>
              <a:cs typeface="Arial" panose="020B0604020202020204" pitchFamily="34" charset="0"/>
            </a:endParaRPr>
          </a:p>
          <a:p>
            <a:pPr algn="l"/>
            <a:r>
              <a:rPr lang="en-US" sz="4000" dirty="0">
                <a:latin typeface="Arial" panose="020B0604020202020204" pitchFamily="34" charset="0"/>
                <a:cs typeface="Arial" panose="020B0604020202020204" pitchFamily="34" charset="0"/>
              </a:rPr>
              <a:t>To help you </a:t>
            </a:r>
            <a:r>
              <a:rPr lang="en-US" sz="4000">
                <a:latin typeface="Arial" panose="020B0604020202020204" pitchFamily="34" charset="0"/>
                <a:cs typeface="Arial" panose="020B0604020202020204" pitchFamily="34" charset="0"/>
              </a:rPr>
              <a:t>get inspired, let’s </a:t>
            </a:r>
            <a:r>
              <a:rPr lang="en-US" sz="4000" dirty="0">
                <a:latin typeface="Arial" panose="020B0604020202020204" pitchFamily="34" charset="0"/>
                <a:cs typeface="Arial" panose="020B0604020202020204" pitchFamily="34" charset="0"/>
              </a:rPr>
              <a:t>learn/review information about bats! </a:t>
            </a:r>
          </a:p>
          <a:p>
            <a:pPr algn="l"/>
            <a:endParaRPr lang="en-US" sz="4000" dirty="0">
              <a:latin typeface="Arial" panose="020B0604020202020204" pitchFamily="34" charset="0"/>
              <a:cs typeface="Arial" panose="020B0604020202020204" pitchFamily="34" charset="0"/>
            </a:endParaRPr>
          </a:p>
        </p:txBody>
      </p:sp>
      <p:sp>
        <p:nvSpPr>
          <p:cNvPr id="3" name="TextBox 2"/>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sp>
        <p:nvSpPr>
          <p:cNvPr id="4" name="Rectangle 3">
            <a:extLst>
              <a:ext uri="{FF2B5EF4-FFF2-40B4-BE49-F238E27FC236}">
                <a16:creationId xmlns:a16="http://schemas.microsoft.com/office/drawing/2014/main" id="{75A23CF1-D57F-46C4-B7DE-6673DF966D1F}"/>
              </a:ext>
            </a:extLst>
          </p:cNvPr>
          <p:cNvSpPr/>
          <p:nvPr/>
        </p:nvSpPr>
        <p:spPr>
          <a:xfrm>
            <a:off x="228600" y="299804"/>
            <a:ext cx="9163086" cy="707886"/>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Biomimicry: What would you make?</a:t>
            </a:r>
          </a:p>
        </p:txBody>
      </p:sp>
    </p:spTree>
    <p:extLst>
      <p:ext uri="{BB962C8B-B14F-4D97-AF65-F5344CB8AC3E}">
        <p14:creationId xmlns:p14="http://schemas.microsoft.com/office/powerpoint/2010/main" val="38534919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B81341B-4523-4836-AB86-7927E881794C}"/>
              </a:ext>
            </a:extLst>
          </p:cNvPr>
          <p:cNvSpPr txBox="1">
            <a:spLocks/>
          </p:cNvSpPr>
          <p:nvPr/>
        </p:nvSpPr>
        <p:spPr>
          <a:xfrm>
            <a:off x="76200" y="2133600"/>
            <a:ext cx="4343400" cy="239268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solidFill>
                  <a:schemeClr val="tx1">
                    <a:lumMod val="85000"/>
                    <a:lumOff val="15000"/>
                  </a:schemeClr>
                </a:solidFill>
                <a:latin typeface="Arial" panose="020B0604020202020204" pitchFamily="34" charset="0"/>
                <a:cs typeface="Arial" panose="020B0604020202020204" pitchFamily="34" charset="0"/>
              </a:rPr>
              <a:t>What other body parts and behaviors do bats have to help them survive?</a:t>
            </a:r>
          </a:p>
        </p:txBody>
      </p:sp>
      <p:sp>
        <p:nvSpPr>
          <p:cNvPr id="4" name="Rectangle 3">
            <a:extLst>
              <a:ext uri="{FF2B5EF4-FFF2-40B4-BE49-F238E27FC236}">
                <a16:creationId xmlns:a16="http://schemas.microsoft.com/office/drawing/2014/main" id="{53FA7B5F-1EB0-41A3-944B-F2DEE0BD5A89}"/>
              </a:ext>
            </a:extLst>
          </p:cNvPr>
          <p:cNvSpPr/>
          <p:nvPr/>
        </p:nvSpPr>
        <p:spPr>
          <a:xfrm>
            <a:off x="228600" y="299804"/>
            <a:ext cx="5626861" cy="707886"/>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How do bats survive? </a:t>
            </a:r>
          </a:p>
        </p:txBody>
      </p:sp>
      <p:sp>
        <p:nvSpPr>
          <p:cNvPr id="6" name="TextBox 5"/>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pic>
        <p:nvPicPr>
          <p:cNvPr id="8" name="Picture 7" descr="A picture containing bat, mammal, animal, cat&#10;&#10;Description automatically generated">
            <a:extLst>
              <a:ext uri="{FF2B5EF4-FFF2-40B4-BE49-F238E27FC236}">
                <a16:creationId xmlns:a16="http://schemas.microsoft.com/office/drawing/2014/main" id="{EAD26B0E-876A-47FC-99E9-21203BACF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4863" y="1798320"/>
            <a:ext cx="4814377" cy="2926080"/>
          </a:xfrm>
          <a:prstGeom prst="rect">
            <a:avLst/>
          </a:prstGeom>
        </p:spPr>
      </p:pic>
      <p:sp>
        <p:nvSpPr>
          <p:cNvPr id="9" name="TextBox 8">
            <a:extLst>
              <a:ext uri="{FF2B5EF4-FFF2-40B4-BE49-F238E27FC236}">
                <a16:creationId xmlns:a16="http://schemas.microsoft.com/office/drawing/2014/main" id="{C9CFA69D-3487-475F-9020-1454464D2D08}"/>
              </a:ext>
            </a:extLst>
          </p:cNvPr>
          <p:cNvSpPr txBox="1"/>
          <p:nvPr/>
        </p:nvSpPr>
        <p:spPr>
          <a:xfrm>
            <a:off x="1160679" y="4945559"/>
            <a:ext cx="6705600" cy="769441"/>
          </a:xfrm>
          <a:prstGeom prst="rect">
            <a:avLst/>
          </a:prstGeom>
          <a:noFill/>
        </p:spPr>
        <p:txBody>
          <a:bodyPr wrap="square" rtlCol="0">
            <a:spAutoFit/>
          </a:bodyPr>
          <a:lstStyle/>
          <a:p>
            <a:pPr algn="ctr"/>
            <a:r>
              <a:rPr lang="en-US" sz="4400" dirty="0">
                <a:latin typeface="Arial Black" panose="020B0A04020102020204" pitchFamily="34" charset="0"/>
              </a:rPr>
              <a:t>Discuss as a class!</a:t>
            </a:r>
          </a:p>
        </p:txBody>
      </p:sp>
      <p:sp>
        <p:nvSpPr>
          <p:cNvPr id="10" name="Rectangle 9">
            <a:extLst>
              <a:ext uri="{FF2B5EF4-FFF2-40B4-BE49-F238E27FC236}">
                <a16:creationId xmlns:a16="http://schemas.microsoft.com/office/drawing/2014/main" id="{C1CEBB6E-2B3A-4051-BA25-5BB87B05E4A5}"/>
              </a:ext>
            </a:extLst>
          </p:cNvPr>
          <p:cNvSpPr/>
          <p:nvPr/>
        </p:nvSpPr>
        <p:spPr>
          <a:xfrm>
            <a:off x="-16042" y="6477000"/>
            <a:ext cx="8250021" cy="400110"/>
          </a:xfrm>
          <a:prstGeom prst="rect">
            <a:avLst/>
          </a:prstGeom>
        </p:spPr>
        <p:txBody>
          <a:bodyPr wrap="square">
            <a:spAutoFit/>
          </a:bodyPr>
          <a:lstStyle/>
          <a:p>
            <a:r>
              <a:rPr lang="en-US" sz="1000" dirty="0"/>
              <a:t>By PD-</a:t>
            </a:r>
            <a:r>
              <a:rPr lang="en-US" sz="1000" dirty="0" err="1"/>
              <a:t>USGov</a:t>
            </a:r>
            <a:r>
              <a:rPr lang="en-US" sz="1000" dirty="0"/>
              <a:t>, exact author unknown - https://www.nps.gov/chis/learn/nature/townsends-bats.htm, Public Domain, https://commons.wikimedia.org/w/index.php?curid=192812</a:t>
            </a:r>
          </a:p>
        </p:txBody>
      </p:sp>
    </p:spTree>
    <p:extLst>
      <p:ext uri="{BB962C8B-B14F-4D97-AF65-F5344CB8AC3E}">
        <p14:creationId xmlns:p14="http://schemas.microsoft.com/office/powerpoint/2010/main" val="3161171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FA7B5F-1EB0-41A3-944B-F2DEE0BD5A89}"/>
              </a:ext>
            </a:extLst>
          </p:cNvPr>
          <p:cNvSpPr/>
          <p:nvPr/>
        </p:nvSpPr>
        <p:spPr>
          <a:xfrm>
            <a:off x="228600" y="299804"/>
            <a:ext cx="4374916" cy="707886"/>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Bats have wings!</a:t>
            </a:r>
          </a:p>
        </p:txBody>
      </p:sp>
      <p:sp>
        <p:nvSpPr>
          <p:cNvPr id="6" name="TextBox 5"/>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pic>
        <p:nvPicPr>
          <p:cNvPr id="8" name="Picture 7" descr="A picture containing bat, mammal, animal, cat&#10;&#10;Description automatically generated">
            <a:extLst>
              <a:ext uri="{FF2B5EF4-FFF2-40B4-BE49-F238E27FC236}">
                <a16:creationId xmlns:a16="http://schemas.microsoft.com/office/drawing/2014/main" id="{EAD26B0E-876A-47FC-99E9-21203BACF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524000"/>
            <a:ext cx="7924800" cy="4816532"/>
          </a:xfrm>
          <a:prstGeom prst="rect">
            <a:avLst/>
          </a:prstGeom>
        </p:spPr>
      </p:pic>
      <p:sp>
        <p:nvSpPr>
          <p:cNvPr id="10" name="Rectangle 9">
            <a:extLst>
              <a:ext uri="{FF2B5EF4-FFF2-40B4-BE49-F238E27FC236}">
                <a16:creationId xmlns:a16="http://schemas.microsoft.com/office/drawing/2014/main" id="{C1CEBB6E-2B3A-4051-BA25-5BB87B05E4A5}"/>
              </a:ext>
            </a:extLst>
          </p:cNvPr>
          <p:cNvSpPr/>
          <p:nvPr/>
        </p:nvSpPr>
        <p:spPr>
          <a:xfrm>
            <a:off x="-16042" y="6477000"/>
            <a:ext cx="8250021" cy="400110"/>
          </a:xfrm>
          <a:prstGeom prst="rect">
            <a:avLst/>
          </a:prstGeom>
        </p:spPr>
        <p:txBody>
          <a:bodyPr wrap="square">
            <a:spAutoFit/>
          </a:bodyPr>
          <a:lstStyle/>
          <a:p>
            <a:r>
              <a:rPr lang="en-US" sz="1000" dirty="0"/>
              <a:t>By PD-</a:t>
            </a:r>
            <a:r>
              <a:rPr lang="en-US" sz="1000" dirty="0" err="1"/>
              <a:t>USGov</a:t>
            </a:r>
            <a:r>
              <a:rPr lang="en-US" sz="1000" dirty="0"/>
              <a:t>, exact author unknown - https://www.nps.gov/chis/learn/nature/townsends-bats.htm, Public Domain, https://commons.wikimedia.org/w/index.php?curid=192812</a:t>
            </a:r>
          </a:p>
        </p:txBody>
      </p:sp>
      <p:cxnSp>
        <p:nvCxnSpPr>
          <p:cNvPr id="17" name="Straight Connector 16">
            <a:extLst>
              <a:ext uri="{FF2B5EF4-FFF2-40B4-BE49-F238E27FC236}">
                <a16:creationId xmlns:a16="http://schemas.microsoft.com/office/drawing/2014/main" id="{8CEB62EC-006B-46C4-9CF1-4F705C6F2127}"/>
              </a:ext>
            </a:extLst>
          </p:cNvPr>
          <p:cNvCxnSpPr>
            <a:cxnSpLocks/>
          </p:cNvCxnSpPr>
          <p:nvPr/>
        </p:nvCxnSpPr>
        <p:spPr>
          <a:xfrm flipH="1" flipV="1">
            <a:off x="4353950" y="4632915"/>
            <a:ext cx="591196" cy="2568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144A88B-4BC1-4DA8-A626-0402F5C4664D}"/>
              </a:ext>
            </a:extLst>
          </p:cNvPr>
          <p:cNvCxnSpPr>
            <a:cxnSpLocks/>
          </p:cNvCxnSpPr>
          <p:nvPr/>
        </p:nvCxnSpPr>
        <p:spPr>
          <a:xfrm flipV="1">
            <a:off x="1928930" y="2896308"/>
            <a:ext cx="0" cy="1142292"/>
          </a:xfrm>
          <a:prstGeom prst="line">
            <a:avLst/>
          </a:prstGeom>
          <a:ln w="63500">
            <a:solidFill>
              <a:schemeClr val="bg1"/>
            </a:solidFill>
            <a:head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44A88B-4BC1-4DA8-A626-0402F5C4664D}"/>
              </a:ext>
            </a:extLst>
          </p:cNvPr>
          <p:cNvCxnSpPr>
            <a:cxnSpLocks/>
          </p:cNvCxnSpPr>
          <p:nvPr/>
        </p:nvCxnSpPr>
        <p:spPr>
          <a:xfrm flipH="1" flipV="1">
            <a:off x="2406990" y="2789974"/>
            <a:ext cx="3155610" cy="105626"/>
          </a:xfrm>
          <a:prstGeom prst="line">
            <a:avLst/>
          </a:prstGeom>
          <a:ln w="63500">
            <a:solidFill>
              <a:schemeClr val="bg1"/>
            </a:solidFill>
            <a:head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C8F397B-AC3D-47AE-8F24-535C232A702B}"/>
              </a:ext>
            </a:extLst>
          </p:cNvPr>
          <p:cNvSpPr txBox="1"/>
          <p:nvPr/>
        </p:nvSpPr>
        <p:spPr>
          <a:xfrm>
            <a:off x="946950" y="2528364"/>
            <a:ext cx="1963960" cy="523220"/>
          </a:xfrm>
          <a:prstGeom prst="rect">
            <a:avLst/>
          </a:prstGeom>
          <a:solidFill>
            <a:schemeClr val="bg1"/>
          </a:solidFill>
        </p:spPr>
        <p:txBody>
          <a:bodyPr wrap="square" rtlCol="0">
            <a:spAutoFit/>
          </a:bodyPr>
          <a:lstStyle/>
          <a:p>
            <a:pPr algn="ctr"/>
            <a:r>
              <a:rPr lang="en-US" sz="2800" b="1" dirty="0">
                <a:solidFill>
                  <a:srgbClr val="D00000"/>
                </a:solidFill>
              </a:rPr>
              <a:t>Wings!</a:t>
            </a:r>
          </a:p>
        </p:txBody>
      </p:sp>
    </p:spTree>
    <p:extLst>
      <p:ext uri="{BB962C8B-B14F-4D97-AF65-F5344CB8AC3E}">
        <p14:creationId xmlns:p14="http://schemas.microsoft.com/office/powerpoint/2010/main" val="2797159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FA7B5F-1EB0-41A3-944B-F2DEE0BD5A89}"/>
              </a:ext>
            </a:extLst>
          </p:cNvPr>
          <p:cNvSpPr/>
          <p:nvPr/>
        </p:nvSpPr>
        <p:spPr>
          <a:xfrm>
            <a:off x="228600" y="299804"/>
            <a:ext cx="4570803" cy="707886"/>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Wings let bats fly!</a:t>
            </a:r>
          </a:p>
        </p:txBody>
      </p:sp>
      <p:sp>
        <p:nvSpPr>
          <p:cNvPr id="6" name="TextBox 5"/>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sp>
        <p:nvSpPr>
          <p:cNvPr id="10" name="Rectangle 9">
            <a:extLst>
              <a:ext uri="{FF2B5EF4-FFF2-40B4-BE49-F238E27FC236}">
                <a16:creationId xmlns:a16="http://schemas.microsoft.com/office/drawing/2014/main" id="{C1CEBB6E-2B3A-4051-BA25-5BB87B05E4A5}"/>
              </a:ext>
            </a:extLst>
          </p:cNvPr>
          <p:cNvSpPr/>
          <p:nvPr/>
        </p:nvSpPr>
        <p:spPr>
          <a:xfrm>
            <a:off x="0" y="6537812"/>
            <a:ext cx="8250021" cy="246221"/>
          </a:xfrm>
          <a:prstGeom prst="rect">
            <a:avLst/>
          </a:prstGeom>
        </p:spPr>
        <p:txBody>
          <a:bodyPr wrap="square">
            <a:spAutoFit/>
          </a:bodyPr>
          <a:lstStyle/>
          <a:p>
            <a:r>
              <a:rPr lang="en-US" sz="1000" dirty="0"/>
              <a:t>By </a:t>
            </a:r>
            <a:r>
              <a:rPr lang="en-US" sz="1000" dirty="0" err="1"/>
              <a:t>Zoharby</a:t>
            </a:r>
            <a:r>
              <a:rPr lang="en-US" sz="1000" dirty="0"/>
              <a:t> - Own work, CC BY-SA 3.0, https://commons.wikimedia.org/w/index.php?curid=9203084</a:t>
            </a:r>
          </a:p>
        </p:txBody>
      </p:sp>
      <p:cxnSp>
        <p:nvCxnSpPr>
          <p:cNvPr id="17" name="Straight Connector 16">
            <a:extLst>
              <a:ext uri="{FF2B5EF4-FFF2-40B4-BE49-F238E27FC236}">
                <a16:creationId xmlns:a16="http://schemas.microsoft.com/office/drawing/2014/main" id="{8CEB62EC-006B-46C4-9CF1-4F705C6F2127}"/>
              </a:ext>
            </a:extLst>
          </p:cNvPr>
          <p:cNvCxnSpPr>
            <a:cxnSpLocks/>
          </p:cNvCxnSpPr>
          <p:nvPr/>
        </p:nvCxnSpPr>
        <p:spPr>
          <a:xfrm flipH="1" flipV="1">
            <a:off x="4353950" y="4632915"/>
            <a:ext cx="591196" cy="2568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144A88B-4BC1-4DA8-A626-0402F5C4664D}"/>
              </a:ext>
            </a:extLst>
          </p:cNvPr>
          <p:cNvCxnSpPr>
            <a:cxnSpLocks/>
          </p:cNvCxnSpPr>
          <p:nvPr/>
        </p:nvCxnSpPr>
        <p:spPr>
          <a:xfrm flipV="1">
            <a:off x="1928930" y="2896308"/>
            <a:ext cx="0" cy="159949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https://upload.wikimedia.org/wikipedia/commons/9/97/Rousettus_aegyptiacus_Tel_Aviv_2505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665" y="1591839"/>
            <a:ext cx="5978135" cy="4481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0400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FA7B5F-1EB0-41A3-944B-F2DEE0BD5A89}"/>
              </a:ext>
            </a:extLst>
          </p:cNvPr>
          <p:cNvSpPr/>
          <p:nvPr/>
        </p:nvSpPr>
        <p:spPr>
          <a:xfrm>
            <a:off x="685800" y="2202476"/>
            <a:ext cx="7366119" cy="1938992"/>
          </a:xfrm>
          <a:prstGeom prst="rect">
            <a:avLst/>
          </a:prstGeom>
        </p:spPr>
        <p:txBody>
          <a:bodyPr wrap="none">
            <a:spAutoFit/>
          </a:bodyPr>
          <a:lstStyle/>
          <a:p>
            <a:r>
              <a:rPr lang="en-US" sz="4000" b="1" dirty="0">
                <a:solidFill>
                  <a:srgbClr val="0070C0"/>
                </a:solidFill>
                <a:latin typeface="Arial" panose="020B0604020202020204" pitchFamily="34" charset="0"/>
                <a:cs typeface="Arial" panose="020B0604020202020204" pitchFamily="34" charset="0"/>
              </a:rPr>
              <a:t>Bats fly to get from place to </a:t>
            </a:r>
          </a:p>
          <a:p>
            <a:r>
              <a:rPr lang="en-US" sz="4000" b="1" dirty="0">
                <a:solidFill>
                  <a:srgbClr val="0070C0"/>
                </a:solidFill>
                <a:latin typeface="Arial" panose="020B0604020202020204" pitchFamily="34" charset="0"/>
                <a:cs typeface="Arial" panose="020B0604020202020204" pitchFamily="34" charset="0"/>
              </a:rPr>
              <a:t>place and to search for food. </a:t>
            </a:r>
          </a:p>
          <a:p>
            <a:r>
              <a:rPr lang="en-US" sz="4000" b="1" dirty="0">
                <a:solidFill>
                  <a:srgbClr val="0070C0"/>
                </a:solidFill>
                <a:latin typeface="Arial" panose="020B0604020202020204" pitchFamily="34" charset="0"/>
                <a:cs typeface="Arial" panose="020B0604020202020204" pitchFamily="34" charset="0"/>
              </a:rPr>
              <a:t>This helps them survive.  </a:t>
            </a:r>
          </a:p>
        </p:txBody>
      </p:sp>
      <p:sp>
        <p:nvSpPr>
          <p:cNvPr id="6" name="TextBox 5"/>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sp>
        <p:nvSpPr>
          <p:cNvPr id="10" name="Rectangle 9">
            <a:extLst>
              <a:ext uri="{FF2B5EF4-FFF2-40B4-BE49-F238E27FC236}">
                <a16:creationId xmlns:a16="http://schemas.microsoft.com/office/drawing/2014/main" id="{C1CEBB6E-2B3A-4051-BA25-5BB87B05E4A5}"/>
              </a:ext>
            </a:extLst>
          </p:cNvPr>
          <p:cNvSpPr/>
          <p:nvPr/>
        </p:nvSpPr>
        <p:spPr>
          <a:xfrm>
            <a:off x="0" y="6537812"/>
            <a:ext cx="8250021" cy="246221"/>
          </a:xfrm>
          <a:prstGeom prst="rect">
            <a:avLst/>
          </a:prstGeom>
        </p:spPr>
        <p:txBody>
          <a:bodyPr wrap="square">
            <a:spAutoFit/>
          </a:bodyPr>
          <a:lstStyle/>
          <a:p>
            <a:r>
              <a:rPr lang="en-US" sz="1000" dirty="0"/>
              <a:t>By </a:t>
            </a:r>
            <a:r>
              <a:rPr lang="en-US" sz="1000" dirty="0" err="1"/>
              <a:t>Zoharby</a:t>
            </a:r>
            <a:r>
              <a:rPr lang="en-US" sz="1000" dirty="0"/>
              <a:t> - Own work, CC BY-SA 3.0, https://commons.wikimedia.org/w/index.php?curid=9203084</a:t>
            </a:r>
          </a:p>
        </p:txBody>
      </p:sp>
      <p:cxnSp>
        <p:nvCxnSpPr>
          <p:cNvPr id="17" name="Straight Connector 16">
            <a:extLst>
              <a:ext uri="{FF2B5EF4-FFF2-40B4-BE49-F238E27FC236}">
                <a16:creationId xmlns:a16="http://schemas.microsoft.com/office/drawing/2014/main" id="{8CEB62EC-006B-46C4-9CF1-4F705C6F2127}"/>
              </a:ext>
            </a:extLst>
          </p:cNvPr>
          <p:cNvCxnSpPr>
            <a:cxnSpLocks/>
          </p:cNvCxnSpPr>
          <p:nvPr/>
        </p:nvCxnSpPr>
        <p:spPr>
          <a:xfrm flipH="1" flipV="1">
            <a:off x="4353950" y="4632915"/>
            <a:ext cx="591196" cy="2568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7699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FA7B5F-1EB0-41A3-944B-F2DEE0BD5A89}"/>
              </a:ext>
            </a:extLst>
          </p:cNvPr>
          <p:cNvSpPr/>
          <p:nvPr/>
        </p:nvSpPr>
        <p:spPr>
          <a:xfrm>
            <a:off x="134802" y="299804"/>
            <a:ext cx="9009198" cy="677108"/>
          </a:xfrm>
          <a:prstGeom prst="rect">
            <a:avLst/>
          </a:prstGeom>
        </p:spPr>
        <p:txBody>
          <a:bodyPr wrap="none">
            <a:spAutoFit/>
          </a:bodyPr>
          <a:lstStyle/>
          <a:p>
            <a:r>
              <a:rPr lang="en-US" sz="3800" b="1" dirty="0">
                <a:solidFill>
                  <a:schemeClr val="bg1"/>
                </a:solidFill>
                <a:latin typeface="Arial" panose="020B0604020202020204" pitchFamily="34" charset="0"/>
                <a:cs typeface="Arial" panose="020B0604020202020204" pitchFamily="34" charset="0"/>
              </a:rPr>
              <a:t>Bat behavior: bats hang upside down!</a:t>
            </a:r>
          </a:p>
        </p:txBody>
      </p:sp>
      <p:sp>
        <p:nvSpPr>
          <p:cNvPr id="6" name="TextBox 5"/>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sp>
        <p:nvSpPr>
          <p:cNvPr id="10" name="Rectangle 9">
            <a:extLst>
              <a:ext uri="{FF2B5EF4-FFF2-40B4-BE49-F238E27FC236}">
                <a16:creationId xmlns:a16="http://schemas.microsoft.com/office/drawing/2014/main" id="{C1CEBB6E-2B3A-4051-BA25-5BB87B05E4A5}"/>
              </a:ext>
            </a:extLst>
          </p:cNvPr>
          <p:cNvSpPr/>
          <p:nvPr/>
        </p:nvSpPr>
        <p:spPr>
          <a:xfrm>
            <a:off x="96598" y="6417619"/>
            <a:ext cx="8250021" cy="400110"/>
          </a:xfrm>
          <a:prstGeom prst="rect">
            <a:avLst/>
          </a:prstGeom>
        </p:spPr>
        <p:txBody>
          <a:bodyPr wrap="square">
            <a:spAutoFit/>
          </a:bodyPr>
          <a:lstStyle/>
          <a:p>
            <a:r>
              <a:rPr lang="en-US" sz="1000" dirty="0"/>
              <a:t>By The original uploader was </a:t>
            </a:r>
            <a:r>
              <a:rPr lang="en-US" sz="1000" dirty="0" err="1"/>
              <a:t>Latorilla</a:t>
            </a:r>
            <a:r>
              <a:rPr lang="en-US" sz="1000" dirty="0"/>
              <a:t> at English Wikipedia. - Transferred from </a:t>
            </a:r>
            <a:r>
              <a:rPr lang="en-US" sz="1000" dirty="0" err="1"/>
              <a:t>en.wikipedia</a:t>
            </a:r>
            <a:r>
              <a:rPr lang="en-US" sz="1000" dirty="0"/>
              <a:t> to Commons., CC BY-SA 3.0, https://commons.wikimedia.org/w/index.php?curid=2743619</a:t>
            </a:r>
          </a:p>
        </p:txBody>
      </p:sp>
      <p:cxnSp>
        <p:nvCxnSpPr>
          <p:cNvPr id="17" name="Straight Connector 16">
            <a:extLst>
              <a:ext uri="{FF2B5EF4-FFF2-40B4-BE49-F238E27FC236}">
                <a16:creationId xmlns:a16="http://schemas.microsoft.com/office/drawing/2014/main" id="{8CEB62EC-006B-46C4-9CF1-4F705C6F2127}"/>
              </a:ext>
            </a:extLst>
          </p:cNvPr>
          <p:cNvCxnSpPr>
            <a:cxnSpLocks/>
          </p:cNvCxnSpPr>
          <p:nvPr/>
        </p:nvCxnSpPr>
        <p:spPr>
          <a:xfrm flipH="1" flipV="1">
            <a:off x="4353950" y="4632915"/>
            <a:ext cx="591196" cy="2568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144A88B-4BC1-4DA8-A626-0402F5C4664D}"/>
              </a:ext>
            </a:extLst>
          </p:cNvPr>
          <p:cNvCxnSpPr>
            <a:cxnSpLocks/>
          </p:cNvCxnSpPr>
          <p:nvPr/>
        </p:nvCxnSpPr>
        <p:spPr>
          <a:xfrm flipV="1">
            <a:off x="1928930" y="2896308"/>
            <a:ext cx="0" cy="159949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2050" name="Picture 2" descr="https://upload.wikimedia.org/wikipedia/commons/3/3f/Golden_crowned_fruit_b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1" y="1676400"/>
            <a:ext cx="2819399" cy="4496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141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5B373E-F3B4-4BD3-BAEB-779127102524}"/>
              </a:ext>
            </a:extLst>
          </p:cNvPr>
          <p:cNvSpPr txBox="1">
            <a:spLocks/>
          </p:cNvSpPr>
          <p:nvPr/>
        </p:nvSpPr>
        <p:spPr>
          <a:xfrm>
            <a:off x="304800" y="2400300"/>
            <a:ext cx="7696200" cy="2057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latin typeface="Arial" panose="020B0604020202020204" pitchFamily="34" charset="0"/>
                <a:cs typeface="Arial" panose="020B0604020202020204" pitchFamily="34" charset="0"/>
              </a:rPr>
              <a:t>Question: Can understanding BATS’ bodies and behaviors </a:t>
            </a:r>
          </a:p>
          <a:p>
            <a:pPr algn="l"/>
            <a:r>
              <a:rPr lang="en-US" sz="4000" dirty="0">
                <a:latin typeface="Arial" panose="020B0604020202020204" pitchFamily="34" charset="0"/>
                <a:cs typeface="Arial" panose="020B0604020202020204" pitchFamily="34" charset="0"/>
              </a:rPr>
              <a:t>help us build things to help people???</a:t>
            </a:r>
          </a:p>
          <a:p>
            <a:pPr algn="l"/>
            <a:endParaRPr lang="en-US" sz="4000" dirty="0">
              <a:latin typeface="Arial" panose="020B0604020202020204" pitchFamily="34" charset="0"/>
              <a:cs typeface="Arial" panose="020B0604020202020204" pitchFamily="34" charset="0"/>
            </a:endParaRPr>
          </a:p>
          <a:p>
            <a:pPr algn="l"/>
            <a:r>
              <a:rPr lang="en-US" sz="4000" i="1" dirty="0">
                <a:latin typeface="Arial" panose="020B0604020202020204" pitchFamily="34" charset="0"/>
                <a:cs typeface="Arial" panose="020B0604020202020204" pitchFamily="34" charset="0"/>
              </a:rPr>
              <a:t>Discuss as a class</a:t>
            </a:r>
          </a:p>
        </p:txBody>
      </p:sp>
      <p:sp>
        <p:nvSpPr>
          <p:cNvPr id="3" name="TextBox 2"/>
          <p:cNvSpPr txBox="1"/>
          <p:nvPr/>
        </p:nvSpPr>
        <p:spPr>
          <a:xfrm>
            <a:off x="8153400" y="6705600"/>
            <a:ext cx="1143000" cy="184666"/>
          </a:xfrm>
          <a:prstGeom prst="rect">
            <a:avLst/>
          </a:prstGeom>
          <a:noFill/>
        </p:spPr>
        <p:txBody>
          <a:bodyPr wrap="square" rtlCol="0">
            <a:spAutoFit/>
          </a:bodyPr>
          <a:lstStyle/>
          <a:p>
            <a:r>
              <a:rPr lang="en-US" sz="600" dirty="0"/>
              <a:t>©Science Delivered 2019</a:t>
            </a:r>
          </a:p>
        </p:txBody>
      </p:sp>
      <p:pic>
        <p:nvPicPr>
          <p:cNvPr id="4" name="Picture 3" descr="A picture containing bat, mammal, animal, cat&#10;&#10;Description automatically generated">
            <a:extLst>
              <a:ext uri="{FF2B5EF4-FFF2-40B4-BE49-F238E27FC236}">
                <a16:creationId xmlns:a16="http://schemas.microsoft.com/office/drawing/2014/main" id="{EAD26B0E-876A-47FC-99E9-21203BACF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6900" y="304800"/>
            <a:ext cx="3048000" cy="185251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1169">
            <a:off x="7251585" y="3980693"/>
            <a:ext cx="1110042" cy="2421356"/>
          </a:xfrm>
          <a:prstGeom prst="rect">
            <a:avLst/>
          </a:prstGeom>
        </p:spPr>
      </p:pic>
      <p:sp>
        <p:nvSpPr>
          <p:cNvPr id="8" name="Rectangle 7">
            <a:extLst>
              <a:ext uri="{FF2B5EF4-FFF2-40B4-BE49-F238E27FC236}">
                <a16:creationId xmlns:a16="http://schemas.microsoft.com/office/drawing/2014/main" id="{155EC9FD-9043-4B66-B12D-0B0376A937DC}"/>
              </a:ext>
            </a:extLst>
          </p:cNvPr>
          <p:cNvSpPr/>
          <p:nvPr/>
        </p:nvSpPr>
        <p:spPr>
          <a:xfrm>
            <a:off x="-20421" y="6473841"/>
            <a:ext cx="8250021" cy="338554"/>
          </a:xfrm>
          <a:prstGeom prst="rect">
            <a:avLst/>
          </a:prstGeom>
        </p:spPr>
        <p:txBody>
          <a:bodyPr wrap="square">
            <a:spAutoFit/>
          </a:bodyPr>
          <a:lstStyle/>
          <a:p>
            <a:r>
              <a:rPr lang="en-US" sz="800" dirty="0"/>
              <a:t>By PD-</a:t>
            </a:r>
            <a:r>
              <a:rPr lang="en-US" sz="800" dirty="0" err="1"/>
              <a:t>USGov</a:t>
            </a:r>
            <a:r>
              <a:rPr lang="en-US" sz="800" dirty="0"/>
              <a:t>, exact author unknown - https://www.nps.gov/chis/learn/nature/townsends-bats.htm, Public Domain, </a:t>
            </a:r>
            <a:r>
              <a:rPr lang="en-US" sz="800" dirty="0">
                <a:hlinkClick r:id="rId4"/>
              </a:rPr>
              <a:t>https://commons.wikimedia.org/w/index.php?curid=192812</a:t>
            </a:r>
            <a:r>
              <a:rPr lang="en-US" sz="800" dirty="0"/>
              <a:t>; man By Videoplasty.com, CC BY-SA 4.0, https://commons.wikimedia.org/w/index.php?curid=67046661</a:t>
            </a:r>
          </a:p>
        </p:txBody>
      </p:sp>
      <p:sp>
        <p:nvSpPr>
          <p:cNvPr id="5" name="TextBox 4"/>
          <p:cNvSpPr txBox="1"/>
          <p:nvPr/>
        </p:nvSpPr>
        <p:spPr>
          <a:xfrm rot="982730">
            <a:off x="7935078" y="2470214"/>
            <a:ext cx="838200" cy="1446550"/>
          </a:xfrm>
          <a:prstGeom prst="rect">
            <a:avLst/>
          </a:prstGeom>
          <a:noFill/>
        </p:spPr>
        <p:txBody>
          <a:bodyPr wrap="square" rtlCol="0">
            <a:spAutoFit/>
          </a:bodyPr>
          <a:lstStyle/>
          <a:p>
            <a:r>
              <a:rPr lang="en-US" sz="8800" dirty="0">
                <a:solidFill>
                  <a:schemeClr val="accent4">
                    <a:lumMod val="85000"/>
                    <a:lumOff val="15000"/>
                  </a:schemeClr>
                </a:solidFill>
                <a:latin typeface="Bauhaus 93" panose="04030905020B02020C02" pitchFamily="82" charset="0"/>
                <a:cs typeface="Aharoni" panose="02010803020104030203" pitchFamily="2" charset="-79"/>
              </a:rPr>
              <a:t>?</a:t>
            </a:r>
          </a:p>
        </p:txBody>
      </p:sp>
      <p:sp>
        <p:nvSpPr>
          <p:cNvPr id="6" name="Cloud Callout 5"/>
          <p:cNvSpPr/>
          <p:nvPr/>
        </p:nvSpPr>
        <p:spPr>
          <a:xfrm>
            <a:off x="7467600" y="2522669"/>
            <a:ext cx="1662750" cy="1341639"/>
          </a:xfrm>
          <a:prstGeom prst="cloudCallout">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15604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FA7B5F-1EB0-41A3-944B-F2DEE0BD5A89}"/>
              </a:ext>
            </a:extLst>
          </p:cNvPr>
          <p:cNvSpPr/>
          <p:nvPr/>
        </p:nvSpPr>
        <p:spPr>
          <a:xfrm>
            <a:off x="224454" y="1757062"/>
            <a:ext cx="8500446" cy="3416320"/>
          </a:xfrm>
          <a:prstGeom prst="rect">
            <a:avLst/>
          </a:prstGeom>
        </p:spPr>
        <p:txBody>
          <a:bodyPr wrap="square">
            <a:spAutoFit/>
          </a:bodyPr>
          <a:lstStyle/>
          <a:p>
            <a:r>
              <a:rPr lang="en-US" sz="3600" b="1" dirty="0">
                <a:solidFill>
                  <a:srgbClr val="0070C0"/>
                </a:solidFill>
                <a:latin typeface="Arial" panose="020B0604020202020204" pitchFamily="34" charset="0"/>
                <a:cs typeface="Arial" panose="020B0604020202020204" pitchFamily="34" charset="0"/>
              </a:rPr>
              <a:t>Hanging upside </a:t>
            </a:r>
          </a:p>
          <a:p>
            <a:r>
              <a:rPr lang="en-US" sz="3600" b="1" dirty="0">
                <a:solidFill>
                  <a:srgbClr val="0070C0"/>
                </a:solidFill>
                <a:latin typeface="Arial" panose="020B0604020202020204" pitchFamily="34" charset="0"/>
                <a:cs typeface="Arial" panose="020B0604020202020204" pitchFamily="34" charset="0"/>
              </a:rPr>
              <a:t>down lets bats: </a:t>
            </a:r>
          </a:p>
          <a:p>
            <a:endParaRPr lang="en-US" sz="3600" b="1" dirty="0">
              <a:solidFill>
                <a:srgbClr val="0070C0"/>
              </a:solidFill>
              <a:latin typeface="Arial" panose="020B0604020202020204" pitchFamily="34" charset="0"/>
              <a:cs typeface="Arial" panose="020B0604020202020204" pitchFamily="34" charset="0"/>
            </a:endParaRPr>
          </a:p>
          <a:p>
            <a:r>
              <a:rPr lang="en-US" sz="3600" b="1" dirty="0">
                <a:solidFill>
                  <a:srgbClr val="0070C0"/>
                </a:solidFill>
                <a:latin typeface="Arial" panose="020B0604020202020204" pitchFamily="34" charset="0"/>
                <a:cs typeface="Arial" panose="020B0604020202020204" pitchFamily="34" charset="0"/>
              </a:rPr>
              <a:t>1. Sleep in places birds or other </a:t>
            </a:r>
          </a:p>
          <a:p>
            <a:r>
              <a:rPr lang="en-US" sz="3600" b="1" dirty="0">
                <a:solidFill>
                  <a:srgbClr val="0070C0"/>
                </a:solidFill>
                <a:latin typeface="Arial" panose="020B0604020202020204" pitchFamily="34" charset="0"/>
                <a:cs typeface="Arial" panose="020B0604020202020204" pitchFamily="34" charset="0"/>
              </a:rPr>
              <a:t>animals don’t (less competition for </a:t>
            </a:r>
          </a:p>
          <a:p>
            <a:r>
              <a:rPr lang="en-US" sz="3600" b="1" dirty="0">
                <a:solidFill>
                  <a:srgbClr val="0070C0"/>
                </a:solidFill>
                <a:latin typeface="Arial" panose="020B0604020202020204" pitchFamily="34" charset="0"/>
                <a:cs typeface="Arial" panose="020B0604020202020204" pitchFamily="34" charset="0"/>
              </a:rPr>
              <a:t>sleeping space). </a:t>
            </a:r>
          </a:p>
        </p:txBody>
      </p:sp>
      <p:sp>
        <p:nvSpPr>
          <p:cNvPr id="6" name="TextBox 5"/>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sp>
        <p:nvSpPr>
          <p:cNvPr id="10" name="Rectangle 9">
            <a:extLst>
              <a:ext uri="{FF2B5EF4-FFF2-40B4-BE49-F238E27FC236}">
                <a16:creationId xmlns:a16="http://schemas.microsoft.com/office/drawing/2014/main" id="{C1CEBB6E-2B3A-4051-BA25-5BB87B05E4A5}"/>
              </a:ext>
            </a:extLst>
          </p:cNvPr>
          <p:cNvSpPr/>
          <p:nvPr/>
        </p:nvSpPr>
        <p:spPr>
          <a:xfrm>
            <a:off x="0" y="6537812"/>
            <a:ext cx="8250021" cy="246221"/>
          </a:xfrm>
          <a:prstGeom prst="rect">
            <a:avLst/>
          </a:prstGeom>
        </p:spPr>
        <p:txBody>
          <a:bodyPr wrap="square">
            <a:spAutoFit/>
          </a:bodyPr>
          <a:lstStyle/>
          <a:p>
            <a:r>
              <a:rPr lang="en-US" sz="1000" dirty="0"/>
              <a:t>By Peter van der </a:t>
            </a:r>
            <a:r>
              <a:rPr lang="en-US" sz="1000" dirty="0" err="1"/>
              <a:t>Sluijs</a:t>
            </a:r>
            <a:r>
              <a:rPr lang="en-US" sz="1000" dirty="0"/>
              <a:t> - Own work, CC BY-SA 3.0, https://commons.wikimedia.org/w/index.php?curid=26915549</a:t>
            </a:r>
          </a:p>
        </p:txBody>
      </p:sp>
      <p:cxnSp>
        <p:nvCxnSpPr>
          <p:cNvPr id="17" name="Straight Connector 16">
            <a:extLst>
              <a:ext uri="{FF2B5EF4-FFF2-40B4-BE49-F238E27FC236}">
                <a16:creationId xmlns:a16="http://schemas.microsoft.com/office/drawing/2014/main" id="{8CEB62EC-006B-46C4-9CF1-4F705C6F2127}"/>
              </a:ext>
            </a:extLst>
          </p:cNvPr>
          <p:cNvCxnSpPr>
            <a:cxnSpLocks/>
          </p:cNvCxnSpPr>
          <p:nvPr/>
        </p:nvCxnSpPr>
        <p:spPr>
          <a:xfrm flipH="1" flipV="1">
            <a:off x="298373" y="2743200"/>
            <a:ext cx="591196" cy="2568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028" name="Picture 4" descr="https://upload.wikimedia.org/wikipedia/commons/thumb/1/1f/Group_flying_dogs_hanging_in_tree_Sri_Lanka.JPG/1280px-Group_flying_dogs_hanging_in_tree_Sri_Lank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4677" y="298155"/>
            <a:ext cx="4370950" cy="2908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5070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FA7B5F-1EB0-41A3-944B-F2DEE0BD5A89}"/>
              </a:ext>
            </a:extLst>
          </p:cNvPr>
          <p:cNvSpPr/>
          <p:nvPr/>
        </p:nvSpPr>
        <p:spPr>
          <a:xfrm>
            <a:off x="224454" y="1757062"/>
            <a:ext cx="8500446" cy="3724096"/>
          </a:xfrm>
          <a:prstGeom prst="rect">
            <a:avLst/>
          </a:prstGeom>
        </p:spPr>
        <p:txBody>
          <a:bodyPr wrap="square">
            <a:spAutoFit/>
          </a:bodyPr>
          <a:lstStyle/>
          <a:p>
            <a:r>
              <a:rPr lang="en-US" sz="3600" b="1" dirty="0">
                <a:solidFill>
                  <a:srgbClr val="0070C0"/>
                </a:solidFill>
                <a:latin typeface="Arial" panose="020B0604020202020204" pitchFamily="34" charset="0"/>
                <a:cs typeface="Arial" panose="020B0604020202020204" pitchFamily="34" charset="0"/>
              </a:rPr>
              <a:t>Hanging upside </a:t>
            </a:r>
          </a:p>
          <a:p>
            <a:r>
              <a:rPr lang="en-US" sz="3600" b="1" dirty="0">
                <a:solidFill>
                  <a:srgbClr val="0070C0"/>
                </a:solidFill>
                <a:latin typeface="Arial" panose="020B0604020202020204" pitchFamily="34" charset="0"/>
                <a:cs typeface="Arial" panose="020B0604020202020204" pitchFamily="34" charset="0"/>
              </a:rPr>
              <a:t>down lets bats: </a:t>
            </a:r>
          </a:p>
          <a:p>
            <a:endParaRPr lang="en-US" sz="4600" b="1" dirty="0">
              <a:solidFill>
                <a:srgbClr val="0070C0"/>
              </a:solidFill>
              <a:latin typeface="Arial" panose="020B0604020202020204" pitchFamily="34" charset="0"/>
              <a:cs typeface="Arial" panose="020B0604020202020204" pitchFamily="34" charset="0"/>
            </a:endParaRPr>
          </a:p>
          <a:p>
            <a:endParaRPr lang="en-US" sz="4600" b="1" dirty="0">
              <a:solidFill>
                <a:srgbClr val="0070C0"/>
              </a:solidFill>
              <a:latin typeface="Arial" panose="020B0604020202020204" pitchFamily="34" charset="0"/>
              <a:cs typeface="Arial" panose="020B0604020202020204" pitchFamily="34" charset="0"/>
            </a:endParaRPr>
          </a:p>
          <a:p>
            <a:r>
              <a:rPr lang="en-US" sz="3600" b="1" dirty="0">
                <a:solidFill>
                  <a:srgbClr val="0070C0"/>
                </a:solidFill>
                <a:latin typeface="Arial" panose="020B0604020202020204" pitchFamily="34" charset="0"/>
                <a:cs typeface="Arial" panose="020B0604020202020204" pitchFamily="34" charset="0"/>
              </a:rPr>
              <a:t>2. Sleep or hide in places predators are unlikely to look, like caves!</a:t>
            </a:r>
          </a:p>
        </p:txBody>
      </p:sp>
      <p:sp>
        <p:nvSpPr>
          <p:cNvPr id="6" name="TextBox 5"/>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sp>
        <p:nvSpPr>
          <p:cNvPr id="10" name="Rectangle 9">
            <a:extLst>
              <a:ext uri="{FF2B5EF4-FFF2-40B4-BE49-F238E27FC236}">
                <a16:creationId xmlns:a16="http://schemas.microsoft.com/office/drawing/2014/main" id="{C1CEBB6E-2B3A-4051-BA25-5BB87B05E4A5}"/>
              </a:ext>
            </a:extLst>
          </p:cNvPr>
          <p:cNvSpPr/>
          <p:nvPr/>
        </p:nvSpPr>
        <p:spPr>
          <a:xfrm>
            <a:off x="0" y="6425685"/>
            <a:ext cx="8250021" cy="400110"/>
          </a:xfrm>
          <a:prstGeom prst="rect">
            <a:avLst/>
          </a:prstGeom>
        </p:spPr>
        <p:txBody>
          <a:bodyPr wrap="square">
            <a:spAutoFit/>
          </a:bodyPr>
          <a:lstStyle/>
          <a:p>
            <a:r>
              <a:rPr lang="en-US" sz="1000" dirty="0"/>
              <a:t>By The original uploader was </a:t>
            </a:r>
            <a:r>
              <a:rPr lang="en-US" sz="1000" dirty="0" err="1"/>
              <a:t>Latorilla</a:t>
            </a:r>
            <a:r>
              <a:rPr lang="en-US" sz="1000" dirty="0"/>
              <a:t> at English Wikipedia. - Transferred from </a:t>
            </a:r>
            <a:r>
              <a:rPr lang="en-US" sz="1000" dirty="0" err="1"/>
              <a:t>en.wikipedia</a:t>
            </a:r>
            <a:r>
              <a:rPr lang="en-US" sz="1000" dirty="0"/>
              <a:t> to Commons., CC BY-SA 3.0, https://commons.wikimedia.org/w/index.php?curid=2743619</a:t>
            </a:r>
          </a:p>
        </p:txBody>
      </p:sp>
      <p:cxnSp>
        <p:nvCxnSpPr>
          <p:cNvPr id="17" name="Straight Connector 16">
            <a:extLst>
              <a:ext uri="{FF2B5EF4-FFF2-40B4-BE49-F238E27FC236}">
                <a16:creationId xmlns:a16="http://schemas.microsoft.com/office/drawing/2014/main" id="{8CEB62EC-006B-46C4-9CF1-4F705C6F2127}"/>
              </a:ext>
            </a:extLst>
          </p:cNvPr>
          <p:cNvCxnSpPr>
            <a:cxnSpLocks/>
          </p:cNvCxnSpPr>
          <p:nvPr/>
        </p:nvCxnSpPr>
        <p:spPr>
          <a:xfrm flipH="1" flipV="1">
            <a:off x="4353950" y="4632915"/>
            <a:ext cx="591196" cy="2568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2" descr="Small colony of townsend big-eared bats hang on wall inside c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3950" y="168519"/>
            <a:ext cx="4369891" cy="327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956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FA7B5F-1EB0-41A3-944B-F2DEE0BD5A89}"/>
              </a:ext>
            </a:extLst>
          </p:cNvPr>
          <p:cNvSpPr/>
          <p:nvPr/>
        </p:nvSpPr>
        <p:spPr>
          <a:xfrm>
            <a:off x="224454" y="1757062"/>
            <a:ext cx="8500446" cy="3970318"/>
          </a:xfrm>
          <a:prstGeom prst="rect">
            <a:avLst/>
          </a:prstGeom>
        </p:spPr>
        <p:txBody>
          <a:bodyPr wrap="square">
            <a:spAutoFit/>
          </a:bodyPr>
          <a:lstStyle/>
          <a:p>
            <a:r>
              <a:rPr lang="en-US" sz="3600" b="1" dirty="0">
                <a:latin typeface="Arial" panose="020B0604020202020204" pitchFamily="34" charset="0"/>
                <a:cs typeface="Arial" panose="020B0604020202020204" pitchFamily="34" charset="0"/>
              </a:rPr>
              <a:t>Hanging upside </a:t>
            </a:r>
          </a:p>
          <a:p>
            <a:r>
              <a:rPr lang="en-US" sz="3600" b="1" dirty="0">
                <a:latin typeface="Arial" panose="020B0604020202020204" pitchFamily="34" charset="0"/>
                <a:cs typeface="Arial" panose="020B0604020202020204" pitchFamily="34" charset="0"/>
              </a:rPr>
              <a:t>down lets bats: </a:t>
            </a:r>
          </a:p>
          <a:p>
            <a:endParaRPr lang="en-US" sz="3600" b="1" dirty="0">
              <a:latin typeface="Arial" panose="020B0604020202020204" pitchFamily="34" charset="0"/>
              <a:cs typeface="Arial" panose="020B0604020202020204" pitchFamily="34" charset="0"/>
            </a:endParaRPr>
          </a:p>
          <a:p>
            <a:endParaRPr lang="en-US" sz="36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3. Fly away quickly. Bat bodies can launch most quickly from an upside-down position. </a:t>
            </a:r>
          </a:p>
        </p:txBody>
      </p:sp>
      <p:sp>
        <p:nvSpPr>
          <p:cNvPr id="6" name="TextBox 5"/>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sp>
        <p:nvSpPr>
          <p:cNvPr id="10" name="Rectangle 9">
            <a:extLst>
              <a:ext uri="{FF2B5EF4-FFF2-40B4-BE49-F238E27FC236}">
                <a16:creationId xmlns:a16="http://schemas.microsoft.com/office/drawing/2014/main" id="{C1CEBB6E-2B3A-4051-BA25-5BB87B05E4A5}"/>
              </a:ext>
            </a:extLst>
          </p:cNvPr>
          <p:cNvSpPr/>
          <p:nvPr/>
        </p:nvSpPr>
        <p:spPr>
          <a:xfrm>
            <a:off x="0" y="6537812"/>
            <a:ext cx="8250021" cy="246221"/>
          </a:xfrm>
          <a:prstGeom prst="rect">
            <a:avLst/>
          </a:prstGeom>
        </p:spPr>
        <p:txBody>
          <a:bodyPr wrap="square">
            <a:spAutoFit/>
          </a:bodyPr>
          <a:lstStyle/>
          <a:p>
            <a:r>
              <a:rPr lang="en-US" sz="1000" dirty="0"/>
              <a:t>NPS / Shawn Thomas : https://www.nps.gov/articles/bats-bear-gulch-cave.htm</a:t>
            </a:r>
          </a:p>
        </p:txBody>
      </p:sp>
      <p:pic>
        <p:nvPicPr>
          <p:cNvPr id="9" name="Picture 2" descr="https://upload.wikimedia.org/wikipedia/commons/3/3f/Golden_crowned_fruit_b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57200"/>
            <a:ext cx="1905000" cy="303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4119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sp>
        <p:nvSpPr>
          <p:cNvPr id="10" name="Rectangle 9">
            <a:extLst>
              <a:ext uri="{FF2B5EF4-FFF2-40B4-BE49-F238E27FC236}">
                <a16:creationId xmlns:a16="http://schemas.microsoft.com/office/drawing/2014/main" id="{C1CEBB6E-2B3A-4051-BA25-5BB87B05E4A5}"/>
              </a:ext>
            </a:extLst>
          </p:cNvPr>
          <p:cNvSpPr/>
          <p:nvPr/>
        </p:nvSpPr>
        <p:spPr>
          <a:xfrm>
            <a:off x="0" y="6537812"/>
            <a:ext cx="8250021" cy="400110"/>
          </a:xfrm>
          <a:prstGeom prst="rect">
            <a:avLst/>
          </a:prstGeom>
        </p:spPr>
        <p:txBody>
          <a:bodyPr wrap="square">
            <a:spAutoFit/>
          </a:bodyPr>
          <a:lstStyle/>
          <a:p>
            <a:r>
              <a:rPr lang="en-US" sz="1000" dirty="0"/>
              <a:t>By The original uploader was </a:t>
            </a:r>
            <a:r>
              <a:rPr lang="en-US" sz="1000" dirty="0" err="1"/>
              <a:t>Latorilla</a:t>
            </a:r>
            <a:r>
              <a:rPr lang="en-US" sz="1000" dirty="0"/>
              <a:t> at English Wikipedia. - Transferred from </a:t>
            </a:r>
            <a:r>
              <a:rPr lang="en-US" sz="1000" dirty="0" err="1"/>
              <a:t>en.wikipedia</a:t>
            </a:r>
            <a:r>
              <a:rPr lang="en-US" sz="1000" dirty="0"/>
              <a:t> to Commons., CC BY-SA 3.0, https://commons.wikimedia.org/w/index.php?curid=2743619</a:t>
            </a:r>
          </a:p>
        </p:txBody>
      </p:sp>
      <p:cxnSp>
        <p:nvCxnSpPr>
          <p:cNvPr id="17" name="Straight Connector 16">
            <a:extLst>
              <a:ext uri="{FF2B5EF4-FFF2-40B4-BE49-F238E27FC236}">
                <a16:creationId xmlns:a16="http://schemas.microsoft.com/office/drawing/2014/main" id="{8CEB62EC-006B-46C4-9CF1-4F705C6F2127}"/>
              </a:ext>
            </a:extLst>
          </p:cNvPr>
          <p:cNvCxnSpPr>
            <a:cxnSpLocks/>
          </p:cNvCxnSpPr>
          <p:nvPr/>
        </p:nvCxnSpPr>
        <p:spPr>
          <a:xfrm flipH="1" flipV="1">
            <a:off x="4353950" y="4632915"/>
            <a:ext cx="591196" cy="2568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144A88B-4BC1-4DA8-A626-0402F5C4664D}"/>
              </a:ext>
            </a:extLst>
          </p:cNvPr>
          <p:cNvCxnSpPr>
            <a:cxnSpLocks/>
          </p:cNvCxnSpPr>
          <p:nvPr/>
        </p:nvCxnSpPr>
        <p:spPr>
          <a:xfrm flipV="1">
            <a:off x="1928930" y="2896308"/>
            <a:ext cx="0" cy="159949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Small colony of townsend big-eared bats hang on wall inside c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880" y="2057400"/>
            <a:ext cx="5237281" cy="392796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3FA7B5F-1EB0-41A3-944B-F2DEE0BD5A89}"/>
              </a:ext>
            </a:extLst>
          </p:cNvPr>
          <p:cNvSpPr/>
          <p:nvPr/>
        </p:nvSpPr>
        <p:spPr>
          <a:xfrm>
            <a:off x="228600" y="71203"/>
            <a:ext cx="8762335" cy="1323439"/>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Bats also: Sleep in large groups to </a:t>
            </a:r>
          </a:p>
          <a:p>
            <a:r>
              <a:rPr lang="en-US" sz="4000" b="1" dirty="0">
                <a:solidFill>
                  <a:schemeClr val="bg1"/>
                </a:solidFill>
                <a:latin typeface="Arial" panose="020B0604020202020204" pitchFamily="34" charset="0"/>
                <a:cs typeface="Arial" panose="020B0604020202020204" pitchFamily="34" charset="0"/>
              </a:rPr>
              <a:t>stay warm </a:t>
            </a:r>
          </a:p>
        </p:txBody>
      </p:sp>
    </p:spTree>
    <p:extLst>
      <p:ext uri="{BB962C8B-B14F-4D97-AF65-F5344CB8AC3E}">
        <p14:creationId xmlns:p14="http://schemas.microsoft.com/office/powerpoint/2010/main" val="18825257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sp>
        <p:nvSpPr>
          <p:cNvPr id="10" name="Rectangle 9">
            <a:extLst>
              <a:ext uri="{FF2B5EF4-FFF2-40B4-BE49-F238E27FC236}">
                <a16:creationId xmlns:a16="http://schemas.microsoft.com/office/drawing/2014/main" id="{C1CEBB6E-2B3A-4051-BA25-5BB87B05E4A5}"/>
              </a:ext>
            </a:extLst>
          </p:cNvPr>
          <p:cNvSpPr/>
          <p:nvPr/>
        </p:nvSpPr>
        <p:spPr>
          <a:xfrm>
            <a:off x="0" y="6537812"/>
            <a:ext cx="8250021" cy="246221"/>
          </a:xfrm>
          <a:prstGeom prst="rect">
            <a:avLst/>
          </a:prstGeom>
        </p:spPr>
        <p:txBody>
          <a:bodyPr wrap="square">
            <a:spAutoFit/>
          </a:bodyPr>
          <a:lstStyle/>
          <a:p>
            <a:r>
              <a:rPr lang="en-US" sz="1000" b="1" dirty="0"/>
              <a:t>photo credit: USFWS/Ann </a:t>
            </a:r>
            <a:r>
              <a:rPr lang="en-US" sz="1000" b="1" dirty="0" err="1"/>
              <a:t>Froschauer</a:t>
            </a:r>
            <a:r>
              <a:rPr lang="en-US" sz="1000" b="1" dirty="0"/>
              <a:t>    https://www.flickr.com/photos/usfwshq/9413217529</a:t>
            </a:r>
          </a:p>
        </p:txBody>
      </p:sp>
      <p:cxnSp>
        <p:nvCxnSpPr>
          <p:cNvPr id="17" name="Straight Connector 16">
            <a:extLst>
              <a:ext uri="{FF2B5EF4-FFF2-40B4-BE49-F238E27FC236}">
                <a16:creationId xmlns:a16="http://schemas.microsoft.com/office/drawing/2014/main" id="{8CEB62EC-006B-46C4-9CF1-4F705C6F2127}"/>
              </a:ext>
            </a:extLst>
          </p:cNvPr>
          <p:cNvCxnSpPr>
            <a:cxnSpLocks/>
          </p:cNvCxnSpPr>
          <p:nvPr/>
        </p:nvCxnSpPr>
        <p:spPr>
          <a:xfrm flipH="1" flipV="1">
            <a:off x="4353950" y="4632915"/>
            <a:ext cx="591196" cy="2568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144A88B-4BC1-4DA8-A626-0402F5C4664D}"/>
              </a:ext>
            </a:extLst>
          </p:cNvPr>
          <p:cNvCxnSpPr>
            <a:cxnSpLocks/>
          </p:cNvCxnSpPr>
          <p:nvPr/>
        </p:nvCxnSpPr>
        <p:spPr>
          <a:xfrm flipV="1">
            <a:off x="1928930" y="2896308"/>
            <a:ext cx="0" cy="159949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3FA7B5F-1EB0-41A3-944B-F2DEE0BD5A89}"/>
              </a:ext>
            </a:extLst>
          </p:cNvPr>
          <p:cNvSpPr/>
          <p:nvPr/>
        </p:nvSpPr>
        <p:spPr>
          <a:xfrm>
            <a:off x="228600" y="71203"/>
            <a:ext cx="7824578" cy="1323439"/>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Bats fly in large groups to stay </a:t>
            </a:r>
          </a:p>
          <a:p>
            <a:r>
              <a:rPr lang="en-US" sz="4000" b="1" dirty="0">
                <a:solidFill>
                  <a:schemeClr val="bg1"/>
                </a:solidFill>
                <a:latin typeface="Arial" panose="020B0604020202020204" pitchFamily="34" charset="0"/>
                <a:cs typeface="Arial" panose="020B0604020202020204" pitchFamily="34" charset="0"/>
              </a:rPr>
              <a:t>protected from predators</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624" t="13557" r="24375" b="26888"/>
          <a:stretch/>
        </p:blipFill>
        <p:spPr bwMode="auto">
          <a:xfrm>
            <a:off x="1315475" y="1763120"/>
            <a:ext cx="6000750" cy="3865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1955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FA7B5F-1EB0-41A3-944B-F2DEE0BD5A89}"/>
              </a:ext>
            </a:extLst>
          </p:cNvPr>
          <p:cNvSpPr/>
          <p:nvPr/>
        </p:nvSpPr>
        <p:spPr>
          <a:xfrm>
            <a:off x="228600" y="76200"/>
            <a:ext cx="8974123" cy="1323439"/>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Bats’ sharp teeth help them eat and </a:t>
            </a:r>
          </a:p>
          <a:p>
            <a:r>
              <a:rPr lang="en-US" sz="4000" b="1" dirty="0">
                <a:solidFill>
                  <a:schemeClr val="bg1"/>
                </a:solidFill>
                <a:latin typeface="Arial" panose="020B0604020202020204" pitchFamily="34" charset="0"/>
                <a:cs typeface="Arial" panose="020B0604020202020204" pitchFamily="34" charset="0"/>
              </a:rPr>
              <a:t>defend themselves</a:t>
            </a:r>
          </a:p>
        </p:txBody>
      </p:sp>
      <p:sp>
        <p:nvSpPr>
          <p:cNvPr id="6" name="TextBox 5"/>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sp>
        <p:nvSpPr>
          <p:cNvPr id="10" name="Rectangle 9">
            <a:extLst>
              <a:ext uri="{FF2B5EF4-FFF2-40B4-BE49-F238E27FC236}">
                <a16:creationId xmlns:a16="http://schemas.microsoft.com/office/drawing/2014/main" id="{C1CEBB6E-2B3A-4051-BA25-5BB87B05E4A5}"/>
              </a:ext>
            </a:extLst>
          </p:cNvPr>
          <p:cNvSpPr/>
          <p:nvPr/>
        </p:nvSpPr>
        <p:spPr>
          <a:xfrm>
            <a:off x="-16042" y="6477000"/>
            <a:ext cx="8250021" cy="400110"/>
          </a:xfrm>
          <a:prstGeom prst="rect">
            <a:avLst/>
          </a:prstGeom>
        </p:spPr>
        <p:txBody>
          <a:bodyPr wrap="square">
            <a:spAutoFit/>
          </a:bodyPr>
          <a:lstStyle/>
          <a:p>
            <a:r>
              <a:rPr lang="en-US" sz="1000" dirty="0"/>
              <a:t>By Alex </a:t>
            </a:r>
            <a:r>
              <a:rPr lang="en-US" sz="1000" dirty="0" err="1"/>
              <a:t>Borisenko</a:t>
            </a:r>
            <a:r>
              <a:rPr lang="en-US" sz="1000" dirty="0"/>
              <a:t>, Biodiversity Institute of Ontario - Entry on </a:t>
            </a:r>
            <a:r>
              <a:rPr lang="en-US" sz="1000" dirty="0" err="1"/>
              <a:t>Pteronotus</a:t>
            </a:r>
            <a:r>
              <a:rPr lang="en-US" sz="1000" dirty="0"/>
              <a:t> </a:t>
            </a:r>
            <a:r>
              <a:rPr lang="en-US" sz="1000" dirty="0" err="1"/>
              <a:t>parnellii</a:t>
            </a:r>
            <a:r>
              <a:rPr lang="en-US" sz="1000" dirty="0"/>
              <a:t> at BOLD Systems - Image, CC BY-SA 3.0, https://commons.wikimedia.org/w/index.php?curid=14714088</a:t>
            </a:r>
          </a:p>
        </p:txBody>
      </p:sp>
      <p:cxnSp>
        <p:nvCxnSpPr>
          <p:cNvPr id="17" name="Straight Connector 16">
            <a:extLst>
              <a:ext uri="{FF2B5EF4-FFF2-40B4-BE49-F238E27FC236}">
                <a16:creationId xmlns:a16="http://schemas.microsoft.com/office/drawing/2014/main" id="{8CEB62EC-006B-46C4-9CF1-4F705C6F2127}"/>
              </a:ext>
            </a:extLst>
          </p:cNvPr>
          <p:cNvCxnSpPr>
            <a:cxnSpLocks/>
          </p:cNvCxnSpPr>
          <p:nvPr/>
        </p:nvCxnSpPr>
        <p:spPr>
          <a:xfrm flipH="1" flipV="1">
            <a:off x="4353950" y="4632915"/>
            <a:ext cx="591196" cy="2568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4100" name="Picture 4" descr="Pteronotus parnell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968" y="1752600"/>
            <a:ext cx="60960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5673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FA7B5F-1EB0-41A3-944B-F2DEE0BD5A89}"/>
              </a:ext>
            </a:extLst>
          </p:cNvPr>
          <p:cNvSpPr/>
          <p:nvPr/>
        </p:nvSpPr>
        <p:spPr>
          <a:xfrm>
            <a:off x="228600" y="176515"/>
            <a:ext cx="7454861" cy="1107996"/>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Bats’ big ears help them hear </a:t>
            </a:r>
          </a:p>
          <a:p>
            <a:r>
              <a:rPr lang="en-US" sz="2600" b="1" i="1" dirty="0">
                <a:solidFill>
                  <a:schemeClr val="bg1"/>
                </a:solidFill>
                <a:latin typeface="Arial" panose="020B0604020202020204" pitchFamily="34" charset="0"/>
                <a:cs typeface="Arial" panose="020B0604020202020204" pitchFamily="34" charset="0"/>
              </a:rPr>
              <a:t>This is a Townsend’s Big-eared bat</a:t>
            </a:r>
          </a:p>
        </p:txBody>
      </p:sp>
      <p:sp>
        <p:nvSpPr>
          <p:cNvPr id="6" name="TextBox 5"/>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sp>
        <p:nvSpPr>
          <p:cNvPr id="10" name="Rectangle 9">
            <a:extLst>
              <a:ext uri="{FF2B5EF4-FFF2-40B4-BE49-F238E27FC236}">
                <a16:creationId xmlns:a16="http://schemas.microsoft.com/office/drawing/2014/main" id="{C1CEBB6E-2B3A-4051-BA25-5BB87B05E4A5}"/>
              </a:ext>
            </a:extLst>
          </p:cNvPr>
          <p:cNvSpPr/>
          <p:nvPr/>
        </p:nvSpPr>
        <p:spPr>
          <a:xfrm>
            <a:off x="-16042" y="6477000"/>
            <a:ext cx="8250021" cy="400110"/>
          </a:xfrm>
          <a:prstGeom prst="rect">
            <a:avLst/>
          </a:prstGeom>
        </p:spPr>
        <p:txBody>
          <a:bodyPr wrap="square">
            <a:spAutoFit/>
          </a:bodyPr>
          <a:lstStyle/>
          <a:p>
            <a:r>
              <a:rPr lang="en-US" sz="1000" dirty="0"/>
              <a:t>By U.S. Fish and Wildlife Service Headquarters - Townsend's big-eared </a:t>
            </a:r>
            <a:r>
              <a:rPr lang="en-US" sz="1000" dirty="0" err="1"/>
              <a:t>batUploaded</a:t>
            </a:r>
            <a:r>
              <a:rPr lang="en-US" sz="1000" dirty="0"/>
              <a:t> by </a:t>
            </a:r>
            <a:r>
              <a:rPr lang="en-US" sz="1000" dirty="0" err="1"/>
              <a:t>Dolovis</a:t>
            </a:r>
            <a:r>
              <a:rPr lang="en-US" sz="1000" dirty="0"/>
              <a:t>, Public Domain, https://commons.wikimedia.org/w/index.php?curid=31316518</a:t>
            </a:r>
          </a:p>
        </p:txBody>
      </p:sp>
      <p:cxnSp>
        <p:nvCxnSpPr>
          <p:cNvPr id="17" name="Straight Connector 16">
            <a:extLst>
              <a:ext uri="{FF2B5EF4-FFF2-40B4-BE49-F238E27FC236}">
                <a16:creationId xmlns:a16="http://schemas.microsoft.com/office/drawing/2014/main" id="{8CEB62EC-006B-46C4-9CF1-4F705C6F2127}"/>
              </a:ext>
            </a:extLst>
          </p:cNvPr>
          <p:cNvCxnSpPr>
            <a:cxnSpLocks/>
          </p:cNvCxnSpPr>
          <p:nvPr/>
        </p:nvCxnSpPr>
        <p:spPr>
          <a:xfrm flipH="1" flipV="1">
            <a:off x="4353950" y="4632915"/>
            <a:ext cx="591196" cy="2568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7170" name="Picture 2" descr="Townsends big-eared bat (60091825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939" y="1676400"/>
            <a:ext cx="6699115" cy="444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4604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FA7B5F-1EB0-41A3-944B-F2DEE0BD5A89}"/>
              </a:ext>
            </a:extLst>
          </p:cNvPr>
          <p:cNvSpPr/>
          <p:nvPr/>
        </p:nvSpPr>
        <p:spPr>
          <a:xfrm>
            <a:off x="228600" y="176515"/>
            <a:ext cx="7743402" cy="1107996"/>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Bats’ fur helps them stay warm</a:t>
            </a:r>
          </a:p>
          <a:p>
            <a:r>
              <a:rPr lang="en-US" sz="2600" b="1" i="1" dirty="0">
                <a:solidFill>
                  <a:schemeClr val="bg1"/>
                </a:solidFill>
                <a:latin typeface="Arial" panose="020B0604020202020204" pitchFamily="34" charset="0"/>
                <a:cs typeface="Arial" panose="020B0604020202020204" pitchFamily="34" charset="0"/>
              </a:rPr>
              <a:t>Do you see the fur?</a:t>
            </a:r>
          </a:p>
        </p:txBody>
      </p:sp>
      <p:sp>
        <p:nvSpPr>
          <p:cNvPr id="6" name="TextBox 5"/>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sp>
        <p:nvSpPr>
          <p:cNvPr id="10" name="Rectangle 9">
            <a:extLst>
              <a:ext uri="{FF2B5EF4-FFF2-40B4-BE49-F238E27FC236}">
                <a16:creationId xmlns:a16="http://schemas.microsoft.com/office/drawing/2014/main" id="{C1CEBB6E-2B3A-4051-BA25-5BB87B05E4A5}"/>
              </a:ext>
            </a:extLst>
          </p:cNvPr>
          <p:cNvSpPr/>
          <p:nvPr/>
        </p:nvSpPr>
        <p:spPr>
          <a:xfrm>
            <a:off x="-16042" y="6477000"/>
            <a:ext cx="8250021" cy="246221"/>
          </a:xfrm>
          <a:prstGeom prst="rect">
            <a:avLst/>
          </a:prstGeom>
        </p:spPr>
        <p:txBody>
          <a:bodyPr wrap="square">
            <a:spAutoFit/>
          </a:bodyPr>
          <a:lstStyle/>
          <a:p>
            <a:r>
              <a:rPr lang="en-US" sz="1000" dirty="0"/>
              <a:t>By </a:t>
            </a:r>
            <a:r>
              <a:rPr lang="en-US" sz="1000" dirty="0" err="1"/>
              <a:t>Acatenazzi</a:t>
            </a:r>
            <a:r>
              <a:rPr lang="en-US" sz="1000" dirty="0"/>
              <a:t> at English Wikipedia - Own work by the original uploader, CC BY-SA 3.0, https://commons.wikimedia.org/w/index.php?curid=298052</a:t>
            </a:r>
          </a:p>
        </p:txBody>
      </p:sp>
      <p:cxnSp>
        <p:nvCxnSpPr>
          <p:cNvPr id="17" name="Straight Connector 16">
            <a:extLst>
              <a:ext uri="{FF2B5EF4-FFF2-40B4-BE49-F238E27FC236}">
                <a16:creationId xmlns:a16="http://schemas.microsoft.com/office/drawing/2014/main" id="{8CEB62EC-006B-46C4-9CF1-4F705C6F2127}"/>
              </a:ext>
            </a:extLst>
          </p:cNvPr>
          <p:cNvCxnSpPr>
            <a:cxnSpLocks/>
          </p:cNvCxnSpPr>
          <p:nvPr/>
        </p:nvCxnSpPr>
        <p:spPr>
          <a:xfrm flipH="1" flipV="1">
            <a:off x="4353950" y="4632915"/>
            <a:ext cx="591196" cy="2568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8198" name="Picture 6" descr="Desmod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337" y="1752600"/>
            <a:ext cx="446722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1542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FA7B5F-1EB0-41A3-944B-F2DEE0BD5A89}"/>
              </a:ext>
            </a:extLst>
          </p:cNvPr>
          <p:cNvSpPr/>
          <p:nvPr/>
        </p:nvSpPr>
        <p:spPr>
          <a:xfrm>
            <a:off x="228600" y="299804"/>
            <a:ext cx="5397631" cy="707886"/>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Do bats inspire you? </a:t>
            </a:r>
          </a:p>
        </p:txBody>
      </p:sp>
      <p:pic>
        <p:nvPicPr>
          <p:cNvPr id="22" name="Picture 21" descr="A picture containing bat, mammal, animal, indoor&#10;&#10;Description automatically generated">
            <a:extLst>
              <a:ext uri="{FF2B5EF4-FFF2-40B4-BE49-F238E27FC236}">
                <a16:creationId xmlns:a16="http://schemas.microsoft.com/office/drawing/2014/main" id="{CCF959E4-9405-4B79-B01A-8276B84D5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025637"/>
            <a:ext cx="6096000" cy="4267200"/>
          </a:xfrm>
          <a:prstGeom prst="rect">
            <a:avLst/>
          </a:prstGeom>
        </p:spPr>
      </p:pic>
      <p:sp>
        <p:nvSpPr>
          <p:cNvPr id="23" name="Rectangle 22">
            <a:extLst>
              <a:ext uri="{FF2B5EF4-FFF2-40B4-BE49-F238E27FC236}">
                <a16:creationId xmlns:a16="http://schemas.microsoft.com/office/drawing/2014/main" id="{D6ADBEF1-093D-41C9-B9C6-33B03E44A523}"/>
              </a:ext>
            </a:extLst>
          </p:cNvPr>
          <p:cNvSpPr/>
          <p:nvPr/>
        </p:nvSpPr>
        <p:spPr>
          <a:xfrm>
            <a:off x="4813" y="6629400"/>
            <a:ext cx="7157987" cy="246221"/>
          </a:xfrm>
          <a:prstGeom prst="rect">
            <a:avLst/>
          </a:prstGeom>
        </p:spPr>
        <p:txBody>
          <a:bodyPr wrap="square">
            <a:spAutoFit/>
          </a:bodyPr>
          <a:lstStyle/>
          <a:p>
            <a:r>
              <a:rPr lang="en-US" sz="1000" dirty="0"/>
              <a:t>Steve Bourne [CC BY-SA 4.0 (https://creativecommons.org/licenses/by-sa/4.0)]</a:t>
            </a:r>
          </a:p>
        </p:txBody>
      </p:sp>
    </p:spTree>
    <p:extLst>
      <p:ext uri="{BB962C8B-B14F-4D97-AF65-F5344CB8AC3E}">
        <p14:creationId xmlns:p14="http://schemas.microsoft.com/office/powerpoint/2010/main" val="4845132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FA7B5F-1EB0-41A3-944B-F2DEE0BD5A89}"/>
              </a:ext>
            </a:extLst>
          </p:cNvPr>
          <p:cNvSpPr/>
          <p:nvPr/>
        </p:nvSpPr>
        <p:spPr>
          <a:xfrm>
            <a:off x="228600" y="299804"/>
            <a:ext cx="5397631" cy="707886"/>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Do bats inspire you? </a:t>
            </a:r>
          </a:p>
        </p:txBody>
      </p:sp>
      <p:sp>
        <p:nvSpPr>
          <p:cNvPr id="5" name="Rectangle 4">
            <a:extLst>
              <a:ext uri="{FF2B5EF4-FFF2-40B4-BE49-F238E27FC236}">
                <a16:creationId xmlns:a16="http://schemas.microsoft.com/office/drawing/2014/main" id="{53FA7B5F-1EB0-41A3-944B-F2DEE0BD5A89}"/>
              </a:ext>
            </a:extLst>
          </p:cNvPr>
          <p:cNvSpPr/>
          <p:nvPr/>
        </p:nvSpPr>
        <p:spPr>
          <a:xfrm>
            <a:off x="685800" y="2202476"/>
            <a:ext cx="6849952" cy="3785652"/>
          </a:xfrm>
          <a:prstGeom prst="rect">
            <a:avLst/>
          </a:prstGeom>
        </p:spPr>
        <p:txBody>
          <a:bodyPr wrap="none">
            <a:spAutoFit/>
          </a:bodyPr>
          <a:lstStyle/>
          <a:p>
            <a:r>
              <a:rPr lang="en-US" sz="4000" b="1" dirty="0">
                <a:latin typeface="Arial" panose="020B0604020202020204" pitchFamily="34" charset="0"/>
                <a:cs typeface="Arial" panose="020B0604020202020204" pitchFamily="34" charset="0"/>
              </a:rPr>
              <a:t>Can you think of your own </a:t>
            </a:r>
          </a:p>
          <a:p>
            <a:r>
              <a:rPr lang="en-US" sz="4000" b="1" dirty="0">
                <a:latin typeface="Arial" panose="020B0604020202020204" pitchFamily="34" charset="0"/>
                <a:cs typeface="Arial" panose="020B0604020202020204" pitchFamily="34" charset="0"/>
              </a:rPr>
              <a:t>invention inspired by bats?</a:t>
            </a:r>
          </a:p>
          <a:p>
            <a:endParaRPr lang="en-US" sz="4000" b="1" dirty="0">
              <a:latin typeface="Arial" panose="020B0604020202020204" pitchFamily="34" charset="0"/>
              <a:cs typeface="Arial" panose="020B0604020202020204" pitchFamily="34" charset="0"/>
            </a:endParaRPr>
          </a:p>
          <a:p>
            <a:r>
              <a:rPr lang="en-US" sz="4000" b="1" dirty="0">
                <a:latin typeface="Arial" panose="020B0604020202020204" pitchFamily="34" charset="0"/>
                <a:cs typeface="Arial" panose="020B0604020202020204" pitchFamily="34" charset="0"/>
              </a:rPr>
              <a:t>Design one now!</a:t>
            </a:r>
          </a:p>
          <a:p>
            <a:endParaRPr lang="en-US" sz="4000" b="1" dirty="0">
              <a:solidFill>
                <a:srgbClr val="002060"/>
              </a:solidFill>
              <a:latin typeface="Arial" panose="020B0604020202020204" pitchFamily="34" charset="0"/>
              <a:cs typeface="Arial" panose="020B0604020202020204" pitchFamily="34" charset="0"/>
            </a:endParaRPr>
          </a:p>
          <a:p>
            <a:endParaRPr lang="en-US" sz="4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7749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5B373E-F3B4-4BD3-BAEB-779127102524}"/>
              </a:ext>
            </a:extLst>
          </p:cNvPr>
          <p:cNvSpPr txBox="1">
            <a:spLocks/>
          </p:cNvSpPr>
          <p:nvPr/>
        </p:nvSpPr>
        <p:spPr>
          <a:xfrm>
            <a:off x="495300" y="2743200"/>
            <a:ext cx="8496300" cy="2057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latin typeface="Arial" panose="020B0604020202020204" pitchFamily="34" charset="0"/>
                <a:cs typeface="Arial" panose="020B0604020202020204" pitchFamily="34" charset="0"/>
              </a:rPr>
              <a:t>Let’s learn more about bats to help us think about whether bats can inspire inventions that can help people.</a:t>
            </a:r>
          </a:p>
          <a:p>
            <a:pPr algn="l"/>
            <a:endParaRPr lang="en-US" sz="4000" dirty="0">
              <a:latin typeface="Arial" panose="020B0604020202020204" pitchFamily="34" charset="0"/>
              <a:cs typeface="Arial" panose="020B0604020202020204" pitchFamily="34" charset="0"/>
            </a:endParaRPr>
          </a:p>
        </p:txBody>
      </p:sp>
      <p:sp>
        <p:nvSpPr>
          <p:cNvPr id="3" name="TextBox 2"/>
          <p:cNvSpPr txBox="1"/>
          <p:nvPr/>
        </p:nvSpPr>
        <p:spPr>
          <a:xfrm>
            <a:off x="8153400" y="6705600"/>
            <a:ext cx="1143000" cy="184666"/>
          </a:xfrm>
          <a:prstGeom prst="rect">
            <a:avLst/>
          </a:prstGeom>
          <a:noFill/>
        </p:spPr>
        <p:txBody>
          <a:bodyPr wrap="square" rtlCol="0">
            <a:spAutoFit/>
          </a:bodyPr>
          <a:lstStyle/>
          <a:p>
            <a:r>
              <a:rPr lang="en-US" sz="600" dirty="0"/>
              <a:t>©Science Delivered 2019</a:t>
            </a:r>
          </a:p>
        </p:txBody>
      </p:sp>
      <p:pic>
        <p:nvPicPr>
          <p:cNvPr id="4" name="Picture 3" descr="A picture containing bat, mammal, animal, cat&#10;&#10;Description automatically generated">
            <a:extLst>
              <a:ext uri="{FF2B5EF4-FFF2-40B4-BE49-F238E27FC236}">
                <a16:creationId xmlns:a16="http://schemas.microsoft.com/office/drawing/2014/main" id="{EAD26B0E-876A-47FC-99E9-21203BACF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6900" y="304800"/>
            <a:ext cx="3048000" cy="1852512"/>
          </a:xfrm>
          <a:prstGeom prst="rect">
            <a:avLst/>
          </a:prstGeom>
        </p:spPr>
      </p:pic>
      <p:sp>
        <p:nvSpPr>
          <p:cNvPr id="5" name="Rectangle 4">
            <a:extLst>
              <a:ext uri="{FF2B5EF4-FFF2-40B4-BE49-F238E27FC236}">
                <a16:creationId xmlns:a16="http://schemas.microsoft.com/office/drawing/2014/main" id="{155EC9FD-9043-4B66-B12D-0B0376A937DC}"/>
              </a:ext>
            </a:extLst>
          </p:cNvPr>
          <p:cNvSpPr/>
          <p:nvPr/>
        </p:nvSpPr>
        <p:spPr>
          <a:xfrm>
            <a:off x="-20421" y="6460881"/>
            <a:ext cx="8250021" cy="400110"/>
          </a:xfrm>
          <a:prstGeom prst="rect">
            <a:avLst/>
          </a:prstGeom>
        </p:spPr>
        <p:txBody>
          <a:bodyPr wrap="square">
            <a:spAutoFit/>
          </a:bodyPr>
          <a:lstStyle/>
          <a:p>
            <a:r>
              <a:rPr lang="en-US" sz="1000" dirty="0"/>
              <a:t>By PD-</a:t>
            </a:r>
            <a:r>
              <a:rPr lang="en-US" sz="1000" dirty="0" err="1"/>
              <a:t>USGov</a:t>
            </a:r>
            <a:r>
              <a:rPr lang="en-US" sz="1000" dirty="0"/>
              <a:t>, exact author unknown - https://www.nps.gov/chis/learn/nature/townsends-bats.htm, Public Domain, </a:t>
            </a:r>
            <a:r>
              <a:rPr lang="en-US" sz="1000" dirty="0">
                <a:hlinkClick r:id="rId3"/>
              </a:rPr>
              <a:t>https://commons.wikimedia.org/w/index.php?curid=192812</a:t>
            </a:r>
            <a:r>
              <a:rPr lang="en-US" sz="1000" dirty="0"/>
              <a:t>; </a:t>
            </a:r>
          </a:p>
        </p:txBody>
      </p:sp>
    </p:spTree>
    <p:extLst>
      <p:ext uri="{BB962C8B-B14F-4D97-AF65-F5344CB8AC3E}">
        <p14:creationId xmlns:p14="http://schemas.microsoft.com/office/powerpoint/2010/main" val="20077613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FA7B5F-1EB0-41A3-944B-F2DEE0BD5A89}"/>
              </a:ext>
            </a:extLst>
          </p:cNvPr>
          <p:cNvSpPr/>
          <p:nvPr/>
        </p:nvSpPr>
        <p:spPr>
          <a:xfrm>
            <a:off x="228600" y="299804"/>
            <a:ext cx="3550972" cy="707886"/>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Review! Bats:</a:t>
            </a:r>
          </a:p>
        </p:txBody>
      </p:sp>
      <p:sp>
        <p:nvSpPr>
          <p:cNvPr id="5" name="Rectangle 4">
            <a:extLst>
              <a:ext uri="{FF2B5EF4-FFF2-40B4-BE49-F238E27FC236}">
                <a16:creationId xmlns:a16="http://schemas.microsoft.com/office/drawing/2014/main" id="{53FA7B5F-1EB0-41A3-944B-F2DEE0BD5A89}"/>
              </a:ext>
            </a:extLst>
          </p:cNvPr>
          <p:cNvSpPr/>
          <p:nvPr/>
        </p:nvSpPr>
        <p:spPr>
          <a:xfrm>
            <a:off x="228600" y="1559806"/>
            <a:ext cx="8763000" cy="5632311"/>
          </a:xfrm>
          <a:prstGeom prst="rect">
            <a:avLst/>
          </a:prstGeom>
        </p:spPr>
        <p:txBody>
          <a:bodyPr wrap="square">
            <a:spAutoFit/>
          </a:bodyPr>
          <a:lstStyle/>
          <a:p>
            <a:pPr marL="571500" indent="-571500">
              <a:buFont typeface="Arial" panose="020B0604020202020204" pitchFamily="34" charset="0"/>
              <a:buChar char="•"/>
            </a:pPr>
            <a:r>
              <a:rPr lang="en-US" sz="2800" b="1" dirty="0">
                <a:latin typeface="Arial" panose="020B0604020202020204" pitchFamily="34" charset="0"/>
                <a:cs typeface="Arial" panose="020B0604020202020204" pitchFamily="34" charset="0"/>
              </a:rPr>
              <a:t>Have wings to fly</a:t>
            </a:r>
          </a:p>
          <a:p>
            <a:pPr marL="571500" indent="-571500">
              <a:buFont typeface="Arial" panose="020B0604020202020204" pitchFamily="34" charset="0"/>
              <a:buChar char="•"/>
            </a:pPr>
            <a:r>
              <a:rPr lang="en-US" sz="2800" b="1" dirty="0">
                <a:latin typeface="Arial" panose="020B0604020202020204" pitchFamily="34" charset="0"/>
                <a:cs typeface="Arial" panose="020B0604020202020204" pitchFamily="34" charset="0"/>
              </a:rPr>
              <a:t>Have sharp teeth to eat and protect themselves</a:t>
            </a:r>
          </a:p>
          <a:p>
            <a:pPr marL="571500" indent="-571500">
              <a:buFont typeface="Arial" panose="020B0604020202020204" pitchFamily="34" charset="0"/>
              <a:buChar char="•"/>
            </a:pPr>
            <a:r>
              <a:rPr lang="en-US" sz="2800" b="1" dirty="0">
                <a:latin typeface="Arial" panose="020B0604020202020204" pitchFamily="34" charset="0"/>
                <a:cs typeface="Arial" panose="020B0604020202020204" pitchFamily="34" charset="0"/>
              </a:rPr>
              <a:t>Have fur to keep warm</a:t>
            </a:r>
          </a:p>
          <a:p>
            <a:pPr marL="571500" indent="-571500">
              <a:buFont typeface="Arial" panose="020B0604020202020204" pitchFamily="34" charset="0"/>
              <a:buChar char="•"/>
            </a:pPr>
            <a:r>
              <a:rPr lang="en-US" sz="2800" b="1" dirty="0">
                <a:latin typeface="Arial" panose="020B0604020202020204" pitchFamily="34" charset="0"/>
                <a:cs typeface="Arial" panose="020B0604020202020204" pitchFamily="34" charset="0"/>
              </a:rPr>
              <a:t>Have big ears to hear</a:t>
            </a:r>
          </a:p>
          <a:p>
            <a:pPr marL="571500" indent="-571500">
              <a:buFont typeface="Arial" panose="020B0604020202020204" pitchFamily="34" charset="0"/>
              <a:buChar char="•"/>
            </a:pPr>
            <a:r>
              <a:rPr lang="en-US" sz="2800" b="1" dirty="0">
                <a:latin typeface="Arial" panose="020B0604020202020204" pitchFamily="34" charset="0"/>
                <a:cs typeface="Arial" panose="020B0604020202020204" pitchFamily="34" charset="0"/>
              </a:rPr>
              <a:t>Sleep and fly in large groups for protection (flying) and warmth (sleeping)</a:t>
            </a:r>
          </a:p>
          <a:p>
            <a:pPr marL="571500" indent="-571500">
              <a:buFont typeface="Arial" panose="020B0604020202020204" pitchFamily="34" charset="0"/>
              <a:buChar char="•"/>
            </a:pPr>
            <a:r>
              <a:rPr lang="en-US" sz="2800" b="1" dirty="0">
                <a:latin typeface="Arial" panose="020B0604020202020204" pitchFamily="34" charset="0"/>
                <a:cs typeface="Arial" panose="020B0604020202020204" pitchFamily="34" charset="0"/>
              </a:rPr>
              <a:t>Sleep upside down (to hide, have good sleeping spots, and to be able to fly away quickly). </a:t>
            </a:r>
          </a:p>
          <a:p>
            <a:pPr marL="571500" indent="-571500">
              <a:buFont typeface="Arial" panose="020B0604020202020204" pitchFamily="34" charset="0"/>
              <a:buChar char="•"/>
            </a:pPr>
            <a:endParaRPr lang="en-US" sz="2800" b="1" dirty="0">
              <a:solidFill>
                <a:srgbClr val="002060"/>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sz="4000" b="1" dirty="0">
              <a:solidFill>
                <a:srgbClr val="002060"/>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sz="4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48457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5B373E-F3B4-4BD3-BAEB-779127102524}"/>
              </a:ext>
            </a:extLst>
          </p:cNvPr>
          <p:cNvSpPr txBox="1">
            <a:spLocks/>
          </p:cNvSpPr>
          <p:nvPr/>
        </p:nvSpPr>
        <p:spPr>
          <a:xfrm>
            <a:off x="1524000" y="3105150"/>
            <a:ext cx="5867400" cy="6477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latin typeface="Arial" panose="020B0604020202020204" pitchFamily="34" charset="0"/>
                <a:cs typeface="Arial" panose="020B0604020202020204" pitchFamily="34" charset="0"/>
              </a:rPr>
              <a:t>Meet a Bat Scientist!</a:t>
            </a:r>
          </a:p>
        </p:txBody>
      </p:sp>
      <p:sp>
        <p:nvSpPr>
          <p:cNvPr id="3" name="TextBox 2"/>
          <p:cNvSpPr txBox="1"/>
          <p:nvPr/>
        </p:nvSpPr>
        <p:spPr>
          <a:xfrm>
            <a:off x="8153400" y="6705600"/>
            <a:ext cx="1143000" cy="184666"/>
          </a:xfrm>
          <a:prstGeom prst="rect">
            <a:avLst/>
          </a:prstGeom>
          <a:noFill/>
        </p:spPr>
        <p:txBody>
          <a:bodyPr wrap="square" rtlCol="0">
            <a:spAutoFit/>
          </a:bodyPr>
          <a:lstStyle/>
          <a:p>
            <a:r>
              <a:rPr lang="en-US" sz="600" dirty="0"/>
              <a:t>©Science Delivered 2019</a:t>
            </a:r>
          </a:p>
        </p:txBody>
      </p:sp>
    </p:spTree>
    <p:extLst>
      <p:ext uri="{BB962C8B-B14F-4D97-AF65-F5344CB8AC3E}">
        <p14:creationId xmlns:p14="http://schemas.microsoft.com/office/powerpoint/2010/main" val="17469006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115861-9C4F-4E3D-B11F-F8B0279FBFA1}"/>
              </a:ext>
            </a:extLst>
          </p:cNvPr>
          <p:cNvSpPr/>
          <p:nvPr/>
        </p:nvSpPr>
        <p:spPr>
          <a:xfrm>
            <a:off x="228600" y="299804"/>
            <a:ext cx="5205271" cy="707886"/>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Meet a Bat Scientist!</a:t>
            </a:r>
          </a:p>
        </p:txBody>
      </p:sp>
      <p:sp>
        <p:nvSpPr>
          <p:cNvPr id="6" name="Subtitle 2">
            <a:extLst>
              <a:ext uri="{FF2B5EF4-FFF2-40B4-BE49-F238E27FC236}">
                <a16:creationId xmlns:a16="http://schemas.microsoft.com/office/drawing/2014/main" id="{809DC121-6001-4251-BC43-EFCA1180F686}"/>
              </a:ext>
            </a:extLst>
          </p:cNvPr>
          <p:cNvSpPr txBox="1">
            <a:spLocks/>
          </p:cNvSpPr>
          <p:nvPr/>
        </p:nvSpPr>
        <p:spPr>
          <a:xfrm>
            <a:off x="4704349" y="1676823"/>
            <a:ext cx="4478122" cy="330708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300" b="1" dirty="0">
                <a:solidFill>
                  <a:schemeClr val="tx1">
                    <a:lumMod val="85000"/>
                    <a:lumOff val="15000"/>
                  </a:schemeClr>
                </a:solidFill>
                <a:latin typeface="Arial" panose="020B0604020202020204" pitchFamily="34" charset="0"/>
                <a:cs typeface="Arial" panose="020B0604020202020204" pitchFamily="34" charset="0"/>
              </a:rPr>
              <a:t>Kristen Lear</a:t>
            </a:r>
          </a:p>
          <a:p>
            <a:pPr marL="0" indent="0">
              <a:buNone/>
            </a:pPr>
            <a:r>
              <a:rPr lang="en-US" sz="3300" dirty="0">
                <a:solidFill>
                  <a:schemeClr val="tx1">
                    <a:lumMod val="85000"/>
                    <a:lumOff val="15000"/>
                  </a:schemeClr>
                </a:solidFill>
                <a:latin typeface="Arial" panose="020B0604020202020204" pitchFamily="34" charset="0"/>
                <a:cs typeface="Arial" panose="020B0604020202020204" pitchFamily="34" charset="0"/>
              </a:rPr>
              <a:t>Bat Conservationist </a:t>
            </a:r>
          </a:p>
        </p:txBody>
      </p:sp>
      <p:pic>
        <p:nvPicPr>
          <p:cNvPr id="7" name="Picture 6" descr="A person wearing a helmet&#10;&#10;Description automatically generated">
            <a:extLst>
              <a:ext uri="{FF2B5EF4-FFF2-40B4-BE49-F238E27FC236}">
                <a16:creationId xmlns:a16="http://schemas.microsoft.com/office/drawing/2014/main" id="{D85D5F56-19E5-4B75-BBFC-EAE0B5A970AC}"/>
              </a:ext>
            </a:extLst>
          </p:cNvPr>
          <p:cNvPicPr>
            <a:picLocks noChangeAspect="1"/>
          </p:cNvPicPr>
          <p:nvPr/>
        </p:nvPicPr>
        <p:blipFill rotWithShape="1">
          <a:blip r:embed="rId3">
            <a:extLst>
              <a:ext uri="{28A0092B-C50C-407E-A947-70E740481C1C}">
                <a14:useLocalDpi xmlns:a14="http://schemas.microsoft.com/office/drawing/2010/main" val="0"/>
              </a:ext>
            </a:extLst>
          </a:blip>
          <a:srcRect l="154" r="9665"/>
          <a:stretch/>
        </p:blipFill>
        <p:spPr>
          <a:xfrm>
            <a:off x="71451" y="1523844"/>
            <a:ext cx="4456177" cy="3448027"/>
          </a:xfrm>
          <a:prstGeom prst="rect">
            <a:avLst/>
          </a:prstGeom>
        </p:spPr>
      </p:pic>
      <p:pic>
        <p:nvPicPr>
          <p:cNvPr id="3" name="Picture 2" descr="A person wearing glasses&#10;&#10;Description automatically generated">
            <a:extLst>
              <a:ext uri="{FF2B5EF4-FFF2-40B4-BE49-F238E27FC236}">
                <a16:creationId xmlns:a16="http://schemas.microsoft.com/office/drawing/2014/main" id="{B5E12001-6330-4550-80B0-CB67814751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48" r="10549" b="4869"/>
          <a:stretch/>
        </p:blipFill>
        <p:spPr>
          <a:xfrm>
            <a:off x="4594427" y="3186006"/>
            <a:ext cx="4478122" cy="3595794"/>
          </a:xfrm>
          <a:prstGeom prst="rect">
            <a:avLst/>
          </a:prstGeom>
        </p:spPr>
      </p:pic>
      <p:sp>
        <p:nvSpPr>
          <p:cNvPr id="8" name="Rectangle 7">
            <a:extLst>
              <a:ext uri="{FF2B5EF4-FFF2-40B4-BE49-F238E27FC236}">
                <a16:creationId xmlns:a16="http://schemas.microsoft.com/office/drawing/2014/main" id="{5268C245-FBCE-4A81-8D05-B07EC722E7F5}"/>
              </a:ext>
            </a:extLst>
          </p:cNvPr>
          <p:cNvSpPr/>
          <p:nvPr/>
        </p:nvSpPr>
        <p:spPr>
          <a:xfrm>
            <a:off x="0" y="6596390"/>
            <a:ext cx="4170948" cy="261610"/>
          </a:xfrm>
          <a:prstGeom prst="rect">
            <a:avLst/>
          </a:prstGeom>
        </p:spPr>
        <p:txBody>
          <a:bodyPr wrap="square">
            <a:spAutoFit/>
          </a:bodyPr>
          <a:lstStyle/>
          <a:p>
            <a:r>
              <a:rPr lang="en-US" sz="1100" dirty="0"/>
              <a:t>Top photo: Steve Bourne; Bottom photo: Pam </a:t>
            </a:r>
            <a:r>
              <a:rPr lang="en-US" sz="1100" dirty="0" err="1"/>
              <a:t>Burtt</a:t>
            </a:r>
            <a:endParaRPr lang="en-US" sz="1100" dirty="0"/>
          </a:p>
        </p:txBody>
      </p:sp>
    </p:spTree>
    <p:extLst>
      <p:ext uri="{BB962C8B-B14F-4D97-AF65-F5344CB8AC3E}">
        <p14:creationId xmlns:p14="http://schemas.microsoft.com/office/powerpoint/2010/main" val="20377170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115861-9C4F-4E3D-B11F-F8B0279FBFA1}"/>
              </a:ext>
            </a:extLst>
          </p:cNvPr>
          <p:cNvSpPr/>
          <p:nvPr/>
        </p:nvSpPr>
        <p:spPr>
          <a:xfrm>
            <a:off x="228600" y="299804"/>
            <a:ext cx="5205271" cy="707886"/>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Meet a Bat Scientist!</a:t>
            </a:r>
          </a:p>
        </p:txBody>
      </p:sp>
      <p:pic>
        <p:nvPicPr>
          <p:cNvPr id="8" name="Picture 7" descr="A group of people holding a sign posing for the camera&#10;&#10;Description automatically generated">
            <a:extLst>
              <a:ext uri="{FF2B5EF4-FFF2-40B4-BE49-F238E27FC236}">
                <a16:creationId xmlns:a16="http://schemas.microsoft.com/office/drawing/2014/main" id="{C2B17418-6731-4B97-9100-E16DFAD2B9B7}"/>
              </a:ext>
            </a:extLst>
          </p:cNvPr>
          <p:cNvPicPr>
            <a:picLocks noChangeAspect="1"/>
          </p:cNvPicPr>
          <p:nvPr/>
        </p:nvPicPr>
        <p:blipFill rotWithShape="1">
          <a:blip r:embed="rId3">
            <a:extLst>
              <a:ext uri="{28A0092B-C50C-407E-A947-70E740481C1C}">
                <a14:useLocalDpi xmlns:a14="http://schemas.microsoft.com/office/drawing/2010/main" val="0"/>
              </a:ext>
            </a:extLst>
          </a:blip>
          <a:srcRect l="9927" t="8443" r="7120" b="7121"/>
          <a:stretch/>
        </p:blipFill>
        <p:spPr>
          <a:xfrm>
            <a:off x="76200" y="2060614"/>
            <a:ext cx="6400800" cy="4384108"/>
          </a:xfrm>
          <a:prstGeom prst="rect">
            <a:avLst/>
          </a:prstGeom>
        </p:spPr>
      </p:pic>
      <p:sp>
        <p:nvSpPr>
          <p:cNvPr id="9" name="Subtitle 2">
            <a:extLst>
              <a:ext uri="{FF2B5EF4-FFF2-40B4-BE49-F238E27FC236}">
                <a16:creationId xmlns:a16="http://schemas.microsoft.com/office/drawing/2014/main" id="{90B2B4E8-FE65-4BF7-A0D4-BD81760C267F}"/>
              </a:ext>
            </a:extLst>
          </p:cNvPr>
          <p:cNvSpPr txBox="1">
            <a:spLocks/>
          </p:cNvSpPr>
          <p:nvPr/>
        </p:nvSpPr>
        <p:spPr>
          <a:xfrm>
            <a:off x="6477000" y="2228463"/>
            <a:ext cx="2590800" cy="330708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500" dirty="0">
                <a:solidFill>
                  <a:schemeClr val="tx1">
                    <a:lumMod val="85000"/>
                    <a:lumOff val="15000"/>
                  </a:schemeClr>
                </a:solidFill>
                <a:latin typeface="Arial" panose="020B0604020202020204" pitchFamily="34" charset="0"/>
                <a:cs typeface="Arial" panose="020B0604020202020204" pitchFamily="34" charset="0"/>
              </a:rPr>
              <a:t>It’s NEVER too early to start!</a:t>
            </a:r>
          </a:p>
        </p:txBody>
      </p:sp>
      <p:sp>
        <p:nvSpPr>
          <p:cNvPr id="10" name="Subtitle 2">
            <a:extLst>
              <a:ext uri="{FF2B5EF4-FFF2-40B4-BE49-F238E27FC236}">
                <a16:creationId xmlns:a16="http://schemas.microsoft.com/office/drawing/2014/main" id="{2E487E31-1D0A-443F-8B08-E9FAA55E3DC2}"/>
              </a:ext>
            </a:extLst>
          </p:cNvPr>
          <p:cNvSpPr txBox="1">
            <a:spLocks/>
          </p:cNvSpPr>
          <p:nvPr/>
        </p:nvSpPr>
        <p:spPr>
          <a:xfrm>
            <a:off x="380999" y="1600200"/>
            <a:ext cx="5052871" cy="46041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a:solidFill>
                  <a:schemeClr val="tx1">
                    <a:lumMod val="85000"/>
                    <a:lumOff val="15000"/>
                  </a:schemeClr>
                </a:solidFill>
                <a:latin typeface="Arial" panose="020B0604020202020204" pitchFamily="34" charset="0"/>
                <a:cs typeface="Arial" panose="020B0604020202020204" pitchFamily="34" charset="0"/>
              </a:rPr>
              <a:t>Kristen building bat houses in 6</a:t>
            </a:r>
            <a:r>
              <a:rPr lang="en-US" sz="2000" b="1" baseline="30000" dirty="0">
                <a:solidFill>
                  <a:schemeClr val="tx1">
                    <a:lumMod val="85000"/>
                    <a:lumOff val="15000"/>
                  </a:schemeClr>
                </a:solidFill>
                <a:latin typeface="Arial" panose="020B0604020202020204" pitchFamily="34" charset="0"/>
                <a:cs typeface="Arial" panose="020B0604020202020204" pitchFamily="34" charset="0"/>
              </a:rPr>
              <a:t>th</a:t>
            </a:r>
            <a:r>
              <a:rPr lang="en-US" sz="2000" b="1" dirty="0">
                <a:solidFill>
                  <a:schemeClr val="tx1">
                    <a:lumMod val="85000"/>
                    <a:lumOff val="15000"/>
                  </a:schemeClr>
                </a:solidFill>
                <a:latin typeface="Arial" panose="020B0604020202020204" pitchFamily="34" charset="0"/>
                <a:cs typeface="Arial" panose="020B0604020202020204" pitchFamily="34" charset="0"/>
              </a:rPr>
              <a:t> grade!</a:t>
            </a:r>
          </a:p>
        </p:txBody>
      </p:sp>
      <p:sp>
        <p:nvSpPr>
          <p:cNvPr id="14" name="Rectangle 13">
            <a:extLst>
              <a:ext uri="{FF2B5EF4-FFF2-40B4-BE49-F238E27FC236}">
                <a16:creationId xmlns:a16="http://schemas.microsoft.com/office/drawing/2014/main" id="{BCE878BD-BA3A-4BC3-9673-186D65F39606}"/>
              </a:ext>
            </a:extLst>
          </p:cNvPr>
          <p:cNvSpPr/>
          <p:nvPr/>
        </p:nvSpPr>
        <p:spPr>
          <a:xfrm>
            <a:off x="0" y="6596390"/>
            <a:ext cx="4170948" cy="261610"/>
          </a:xfrm>
          <a:prstGeom prst="rect">
            <a:avLst/>
          </a:prstGeom>
        </p:spPr>
        <p:txBody>
          <a:bodyPr wrap="square">
            <a:spAutoFit/>
          </a:bodyPr>
          <a:lstStyle/>
          <a:p>
            <a:r>
              <a:rPr lang="en-US" sz="1100" dirty="0"/>
              <a:t>Photo: Kristen Lear</a:t>
            </a:r>
          </a:p>
        </p:txBody>
      </p:sp>
      <p:sp>
        <p:nvSpPr>
          <p:cNvPr id="15" name="Rectangle 14">
            <a:extLst>
              <a:ext uri="{FF2B5EF4-FFF2-40B4-BE49-F238E27FC236}">
                <a16:creationId xmlns:a16="http://schemas.microsoft.com/office/drawing/2014/main" id="{9C52CC30-24D5-4F81-B293-2C6931E13B38}"/>
              </a:ext>
            </a:extLst>
          </p:cNvPr>
          <p:cNvSpPr/>
          <p:nvPr/>
        </p:nvSpPr>
        <p:spPr>
          <a:xfrm>
            <a:off x="380999" y="1624264"/>
            <a:ext cx="5052871" cy="3723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44DC04C1-6FA5-4B63-A2F8-898BD9AE4E43}"/>
              </a:ext>
            </a:extLst>
          </p:cNvPr>
          <p:cNvSpPr/>
          <p:nvPr/>
        </p:nvSpPr>
        <p:spPr>
          <a:xfrm rot="20923984">
            <a:off x="3951089" y="1900812"/>
            <a:ext cx="489907" cy="872601"/>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7766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CE878BD-BA3A-4BC3-9673-186D65F39606}"/>
              </a:ext>
            </a:extLst>
          </p:cNvPr>
          <p:cNvSpPr/>
          <p:nvPr/>
        </p:nvSpPr>
        <p:spPr>
          <a:xfrm>
            <a:off x="0" y="6596390"/>
            <a:ext cx="4170948" cy="261610"/>
          </a:xfrm>
          <a:prstGeom prst="rect">
            <a:avLst/>
          </a:prstGeom>
        </p:spPr>
        <p:txBody>
          <a:bodyPr wrap="square">
            <a:spAutoFit/>
          </a:bodyPr>
          <a:lstStyle/>
          <a:p>
            <a:r>
              <a:rPr lang="en-US" sz="1100" dirty="0"/>
              <a:t>Photo: Kristen Lear</a:t>
            </a:r>
          </a:p>
        </p:txBody>
      </p:sp>
      <p:sp>
        <p:nvSpPr>
          <p:cNvPr id="13" name="Arrow: Down 12">
            <a:extLst>
              <a:ext uri="{FF2B5EF4-FFF2-40B4-BE49-F238E27FC236}">
                <a16:creationId xmlns:a16="http://schemas.microsoft.com/office/drawing/2014/main" id="{44DC04C1-6FA5-4B63-A2F8-898BD9AE4E43}"/>
              </a:ext>
            </a:extLst>
          </p:cNvPr>
          <p:cNvSpPr/>
          <p:nvPr/>
        </p:nvSpPr>
        <p:spPr>
          <a:xfrm rot="20923984">
            <a:off x="3951089" y="1900812"/>
            <a:ext cx="489907" cy="872601"/>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8115861-9C4F-4E3D-B11F-F8B0279FBFA1}"/>
              </a:ext>
            </a:extLst>
          </p:cNvPr>
          <p:cNvSpPr/>
          <p:nvPr/>
        </p:nvSpPr>
        <p:spPr>
          <a:xfrm>
            <a:off x="228600" y="299804"/>
            <a:ext cx="7997702" cy="707886"/>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Ms. Lear co-created this lesson!</a:t>
            </a:r>
          </a:p>
        </p:txBody>
      </p:sp>
      <p:sp>
        <p:nvSpPr>
          <p:cNvPr id="12" name="Subtitle 2">
            <a:extLst>
              <a:ext uri="{FF2B5EF4-FFF2-40B4-BE49-F238E27FC236}">
                <a16:creationId xmlns:a16="http://schemas.microsoft.com/office/drawing/2014/main" id="{90B2B4E8-FE65-4BF7-A0D4-BD81760C267F}"/>
              </a:ext>
            </a:extLst>
          </p:cNvPr>
          <p:cNvSpPr txBox="1">
            <a:spLocks/>
          </p:cNvSpPr>
          <p:nvPr/>
        </p:nvSpPr>
        <p:spPr>
          <a:xfrm>
            <a:off x="5334000" y="2228463"/>
            <a:ext cx="3733800" cy="330708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500" dirty="0">
                <a:solidFill>
                  <a:schemeClr val="tx1">
                    <a:lumMod val="85000"/>
                    <a:lumOff val="15000"/>
                  </a:schemeClr>
                </a:solidFill>
                <a:latin typeface="Arial" panose="020B0604020202020204" pitchFamily="34" charset="0"/>
                <a:cs typeface="Arial" panose="020B0604020202020204" pitchFamily="34" charset="0"/>
              </a:rPr>
              <a:t>She thinks YOU would make a great scientist or inventor!</a:t>
            </a:r>
          </a:p>
        </p:txBody>
      </p:sp>
      <p:sp>
        <p:nvSpPr>
          <p:cNvPr id="4" name="Rectangle 3"/>
          <p:cNvSpPr/>
          <p:nvPr/>
        </p:nvSpPr>
        <p:spPr>
          <a:xfrm>
            <a:off x="381000" y="5410200"/>
            <a:ext cx="4572000" cy="1077218"/>
          </a:xfrm>
          <a:prstGeom prst="rect">
            <a:avLst/>
          </a:prstGeom>
        </p:spPr>
        <p:txBody>
          <a:bodyPr>
            <a:spAutoFit/>
          </a:bodyPr>
          <a:lstStyle/>
          <a:p>
            <a:r>
              <a:rPr lang="en-US" sz="3200" b="1" dirty="0">
                <a:hlinkClick r:id="rId3"/>
              </a:rPr>
              <a:t>Visit her website here</a:t>
            </a:r>
            <a:r>
              <a:rPr lang="en-US" sz="3200" b="1" dirty="0"/>
              <a:t> – you can even e-mail her!</a:t>
            </a:r>
          </a:p>
        </p:txBody>
      </p:sp>
      <p:pic>
        <p:nvPicPr>
          <p:cNvPr id="3" name="Picture 2" descr="A person wearing a hat and smiling at the camera&#10;&#10;Description automatically generated">
            <a:extLst>
              <a:ext uri="{FF2B5EF4-FFF2-40B4-BE49-F238E27FC236}">
                <a16:creationId xmlns:a16="http://schemas.microsoft.com/office/drawing/2014/main" id="{DC45E368-FB62-4E08-848D-838BCFC997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548" y="1631752"/>
            <a:ext cx="4973052" cy="3729789"/>
          </a:xfrm>
          <a:prstGeom prst="rect">
            <a:avLst/>
          </a:prstGeom>
        </p:spPr>
      </p:pic>
    </p:spTree>
    <p:extLst>
      <p:ext uri="{BB962C8B-B14F-4D97-AF65-F5344CB8AC3E}">
        <p14:creationId xmlns:p14="http://schemas.microsoft.com/office/powerpoint/2010/main" val="17013168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CE878BD-BA3A-4BC3-9673-186D65F39606}"/>
              </a:ext>
            </a:extLst>
          </p:cNvPr>
          <p:cNvSpPr/>
          <p:nvPr/>
        </p:nvSpPr>
        <p:spPr>
          <a:xfrm>
            <a:off x="0" y="6596390"/>
            <a:ext cx="4170948" cy="261610"/>
          </a:xfrm>
          <a:prstGeom prst="rect">
            <a:avLst/>
          </a:prstGeom>
        </p:spPr>
        <p:txBody>
          <a:bodyPr wrap="square">
            <a:spAutoFit/>
          </a:bodyPr>
          <a:lstStyle/>
          <a:p>
            <a:r>
              <a:rPr lang="en-US" sz="1100" dirty="0"/>
              <a:t>Photo: Kristen Lear</a:t>
            </a:r>
          </a:p>
        </p:txBody>
      </p:sp>
      <p:sp>
        <p:nvSpPr>
          <p:cNvPr id="13" name="Arrow: Down 12">
            <a:extLst>
              <a:ext uri="{FF2B5EF4-FFF2-40B4-BE49-F238E27FC236}">
                <a16:creationId xmlns:a16="http://schemas.microsoft.com/office/drawing/2014/main" id="{44DC04C1-6FA5-4B63-A2F8-898BD9AE4E43}"/>
              </a:ext>
            </a:extLst>
          </p:cNvPr>
          <p:cNvSpPr/>
          <p:nvPr/>
        </p:nvSpPr>
        <p:spPr>
          <a:xfrm rot="20923984">
            <a:off x="3951089" y="1900812"/>
            <a:ext cx="489907" cy="872601"/>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8115861-9C4F-4E3D-B11F-F8B0279FBFA1}"/>
              </a:ext>
            </a:extLst>
          </p:cNvPr>
          <p:cNvSpPr/>
          <p:nvPr/>
        </p:nvSpPr>
        <p:spPr>
          <a:xfrm>
            <a:off x="192702" y="90254"/>
            <a:ext cx="8006679" cy="1323439"/>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You might also be interested in </a:t>
            </a:r>
          </a:p>
          <a:p>
            <a:r>
              <a:rPr lang="en-US" sz="4000" b="1" dirty="0">
                <a:solidFill>
                  <a:schemeClr val="bg1"/>
                </a:solidFill>
                <a:latin typeface="Arial" panose="020B0604020202020204" pitchFamily="34" charset="0"/>
                <a:cs typeface="Arial" panose="020B0604020202020204" pitchFamily="34" charset="0"/>
              </a:rPr>
              <a:t>learning about Dr. Susan Tsang</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091" y="1600199"/>
            <a:ext cx="3356524" cy="469913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600199"/>
            <a:ext cx="2695575" cy="2705100"/>
          </a:xfrm>
          <a:prstGeom prst="rect">
            <a:avLst/>
          </a:prstGeom>
        </p:spPr>
      </p:pic>
      <p:sp>
        <p:nvSpPr>
          <p:cNvPr id="10" name="Subtitle 2">
            <a:extLst>
              <a:ext uri="{FF2B5EF4-FFF2-40B4-BE49-F238E27FC236}">
                <a16:creationId xmlns:a16="http://schemas.microsoft.com/office/drawing/2014/main" id="{90B2B4E8-FE65-4BF7-A0D4-BD81760C267F}"/>
              </a:ext>
            </a:extLst>
          </p:cNvPr>
          <p:cNvSpPr txBox="1">
            <a:spLocks/>
          </p:cNvSpPr>
          <p:nvPr/>
        </p:nvSpPr>
        <p:spPr>
          <a:xfrm>
            <a:off x="3870565" y="4321941"/>
            <a:ext cx="5075263" cy="330708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500" dirty="0">
                <a:solidFill>
                  <a:schemeClr val="tx1">
                    <a:lumMod val="85000"/>
                    <a:lumOff val="15000"/>
                  </a:schemeClr>
                </a:solidFill>
                <a:latin typeface="Arial" panose="020B0604020202020204" pitchFamily="34" charset="0"/>
                <a:cs typeface="Arial" panose="020B0604020202020204" pitchFamily="34" charset="0"/>
              </a:rPr>
              <a:t>Find out more about her at </a:t>
            </a:r>
            <a:r>
              <a:rPr lang="en-US" sz="3500" dirty="0">
                <a:solidFill>
                  <a:schemeClr val="tx1">
                    <a:lumMod val="85000"/>
                    <a:lumOff val="15000"/>
                  </a:schemeClr>
                </a:solidFill>
                <a:latin typeface="Arial" panose="020B0604020202020204" pitchFamily="34" charset="0"/>
                <a:cs typeface="Arial" panose="020B0604020202020204" pitchFamily="34" charset="0"/>
                <a:hlinkClick r:id="rId5"/>
              </a:rPr>
              <a:t>STEMTradingCards.org/</a:t>
            </a:r>
            <a:r>
              <a:rPr lang="en-US" sz="3500" dirty="0" err="1">
                <a:solidFill>
                  <a:schemeClr val="tx1">
                    <a:lumMod val="85000"/>
                    <a:lumOff val="15000"/>
                  </a:schemeClr>
                </a:solidFill>
                <a:latin typeface="Arial" panose="020B0604020202020204" pitchFamily="34" charset="0"/>
                <a:cs typeface="Arial" panose="020B0604020202020204" pitchFamily="34" charset="0"/>
                <a:hlinkClick r:id="rId5"/>
              </a:rPr>
              <a:t>dr-susan-tsang</a:t>
            </a:r>
            <a:endParaRPr lang="en-US" sz="350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4595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5B373E-F3B4-4BD3-BAEB-779127102524}"/>
              </a:ext>
            </a:extLst>
          </p:cNvPr>
          <p:cNvSpPr txBox="1">
            <a:spLocks/>
          </p:cNvSpPr>
          <p:nvPr/>
        </p:nvSpPr>
        <p:spPr>
          <a:xfrm>
            <a:off x="2667000" y="3105150"/>
            <a:ext cx="3810000" cy="6477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dirty="0">
                <a:latin typeface="Arial" panose="020B0604020202020204" pitchFamily="34" charset="0"/>
                <a:cs typeface="Arial" panose="020B0604020202020204" pitchFamily="34" charset="0"/>
              </a:rPr>
              <a:t>Lesson ONE</a:t>
            </a:r>
          </a:p>
          <a:p>
            <a:pPr algn="l"/>
            <a:r>
              <a:rPr lang="en-US" sz="4800" dirty="0">
                <a:latin typeface="Arial" panose="020B0604020202020204" pitchFamily="34" charset="0"/>
                <a:cs typeface="Arial" panose="020B0604020202020204" pitchFamily="34" charset="0"/>
              </a:rPr>
              <a:t>Echolocation</a:t>
            </a:r>
          </a:p>
        </p:txBody>
      </p:sp>
      <p:sp>
        <p:nvSpPr>
          <p:cNvPr id="3" name="TextBox 2"/>
          <p:cNvSpPr txBox="1"/>
          <p:nvPr/>
        </p:nvSpPr>
        <p:spPr>
          <a:xfrm>
            <a:off x="8153400" y="6705600"/>
            <a:ext cx="1143000" cy="184666"/>
          </a:xfrm>
          <a:prstGeom prst="rect">
            <a:avLst/>
          </a:prstGeom>
          <a:noFill/>
        </p:spPr>
        <p:txBody>
          <a:bodyPr wrap="square" rtlCol="0">
            <a:spAutoFit/>
          </a:bodyPr>
          <a:lstStyle/>
          <a:p>
            <a:r>
              <a:rPr lang="en-US" sz="600" dirty="0"/>
              <a:t>©Science Delivered 2019</a:t>
            </a:r>
          </a:p>
        </p:txBody>
      </p:sp>
    </p:spTree>
    <p:extLst>
      <p:ext uri="{BB962C8B-B14F-4D97-AF65-F5344CB8AC3E}">
        <p14:creationId xmlns:p14="http://schemas.microsoft.com/office/powerpoint/2010/main" val="1224571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upload.wikimedia.org/wikipedia/commons/thumb/1/17/Desmo-boden_%28cropped%29.jpg/1024px-Desmo-boden_%28cropped%29.jpg"/>
          <p:cNvPicPr>
            <a:picLocks noChangeAspect="1" noChangeArrowheads="1"/>
          </p:cNvPicPr>
          <p:nvPr/>
        </p:nvPicPr>
        <p:blipFill rotWithShape="1">
          <a:blip r:embed="rId2">
            <a:extLst>
              <a:ext uri="{28A0092B-C50C-407E-A947-70E740481C1C}">
                <a14:useLocalDpi xmlns:a14="http://schemas.microsoft.com/office/drawing/2010/main" val="0"/>
              </a:ext>
            </a:extLst>
          </a:blip>
          <a:srcRect l="32875" t="7130" r="18355" b="41393"/>
          <a:stretch/>
        </p:blipFill>
        <p:spPr bwMode="auto">
          <a:xfrm>
            <a:off x="1337193" y="1828800"/>
            <a:ext cx="5543550" cy="42574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3FA7B5F-1EB0-41A3-944B-F2DEE0BD5A89}"/>
              </a:ext>
            </a:extLst>
          </p:cNvPr>
          <p:cNvSpPr/>
          <p:nvPr/>
        </p:nvSpPr>
        <p:spPr>
          <a:xfrm>
            <a:off x="228600" y="33104"/>
            <a:ext cx="8544519" cy="1323439"/>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Some people say bats are blind, </a:t>
            </a:r>
          </a:p>
          <a:p>
            <a:r>
              <a:rPr lang="en-US" sz="4000" b="1" dirty="0">
                <a:solidFill>
                  <a:schemeClr val="bg1"/>
                </a:solidFill>
                <a:latin typeface="Arial" panose="020B0604020202020204" pitchFamily="34" charset="0"/>
                <a:cs typeface="Arial" panose="020B0604020202020204" pitchFamily="34" charset="0"/>
              </a:rPr>
              <a:t>but that’s not true. They CAN see. </a:t>
            </a:r>
          </a:p>
        </p:txBody>
      </p:sp>
      <p:sp>
        <p:nvSpPr>
          <p:cNvPr id="6" name="TextBox 5"/>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sp>
        <p:nvSpPr>
          <p:cNvPr id="10" name="Rectangle 9">
            <a:extLst>
              <a:ext uri="{FF2B5EF4-FFF2-40B4-BE49-F238E27FC236}">
                <a16:creationId xmlns:a16="http://schemas.microsoft.com/office/drawing/2014/main" id="{C1CEBB6E-2B3A-4051-BA25-5BB87B05E4A5}"/>
              </a:ext>
            </a:extLst>
          </p:cNvPr>
          <p:cNvSpPr/>
          <p:nvPr/>
        </p:nvSpPr>
        <p:spPr>
          <a:xfrm>
            <a:off x="-16042" y="6611779"/>
            <a:ext cx="8250021" cy="246221"/>
          </a:xfrm>
          <a:prstGeom prst="rect">
            <a:avLst/>
          </a:prstGeom>
        </p:spPr>
        <p:txBody>
          <a:bodyPr wrap="square">
            <a:spAutoFit/>
          </a:bodyPr>
          <a:lstStyle/>
          <a:p>
            <a:r>
              <a:rPr lang="en-US" sz="1000" dirty="0"/>
              <a:t>By Uwe Schmidt - File:Desmo-scan.tif and File:Desmo-boden.tif, CC BY-SA 4.0, https://commons.wikimedia.org/w/index.php?curid=60427939</a:t>
            </a:r>
          </a:p>
        </p:txBody>
      </p:sp>
      <p:cxnSp>
        <p:nvCxnSpPr>
          <p:cNvPr id="26" name="Straight Arrow Connector 25"/>
          <p:cNvCxnSpPr/>
          <p:nvPr/>
        </p:nvCxnSpPr>
        <p:spPr>
          <a:xfrm flipV="1">
            <a:off x="2209800" y="4191000"/>
            <a:ext cx="1600200" cy="91440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3314B56-371B-465D-B042-8990036E13BC}"/>
              </a:ext>
            </a:extLst>
          </p:cNvPr>
          <p:cNvSpPr txBox="1"/>
          <p:nvPr/>
        </p:nvSpPr>
        <p:spPr>
          <a:xfrm>
            <a:off x="1512336" y="4782234"/>
            <a:ext cx="926064" cy="646331"/>
          </a:xfrm>
          <a:prstGeom prst="rect">
            <a:avLst/>
          </a:prstGeom>
          <a:solidFill>
            <a:schemeClr val="bg1"/>
          </a:solidFill>
        </p:spPr>
        <p:txBody>
          <a:bodyPr wrap="square" rtlCol="0">
            <a:spAutoFit/>
          </a:bodyPr>
          <a:lstStyle/>
          <a:p>
            <a:pPr algn="ctr"/>
            <a:r>
              <a:rPr lang="en-US" sz="3600" b="1" dirty="0">
                <a:solidFill>
                  <a:srgbClr val="0070C0"/>
                </a:solidFill>
              </a:rPr>
              <a:t>eye</a:t>
            </a:r>
          </a:p>
        </p:txBody>
      </p:sp>
    </p:spTree>
    <p:extLst>
      <p:ext uri="{BB962C8B-B14F-4D97-AF65-F5344CB8AC3E}">
        <p14:creationId xmlns:p14="http://schemas.microsoft.com/office/powerpoint/2010/main" val="3085572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FA7B5F-1EB0-41A3-944B-F2DEE0BD5A89}"/>
              </a:ext>
            </a:extLst>
          </p:cNvPr>
          <p:cNvSpPr/>
          <p:nvPr/>
        </p:nvSpPr>
        <p:spPr>
          <a:xfrm>
            <a:off x="228600" y="124361"/>
            <a:ext cx="7335663" cy="1323439"/>
          </a:xfrm>
          <a:prstGeom prst="rect">
            <a:avLst/>
          </a:prstGeom>
        </p:spPr>
        <p:txBody>
          <a:bodyPr wrap="none">
            <a:spAutoFit/>
          </a:bodyPr>
          <a:lstStyle/>
          <a:p>
            <a:r>
              <a:rPr lang="en-US" sz="4000" b="1" dirty="0">
                <a:solidFill>
                  <a:schemeClr val="bg1"/>
                </a:solidFill>
                <a:latin typeface="Arial" panose="020B0604020202020204" pitchFamily="34" charset="0"/>
                <a:cs typeface="Arial" panose="020B0604020202020204" pitchFamily="34" charset="0"/>
              </a:rPr>
              <a:t>BUT bats fly around at night. </a:t>
            </a:r>
          </a:p>
          <a:p>
            <a:r>
              <a:rPr lang="en-US" sz="4000" b="1" dirty="0">
                <a:solidFill>
                  <a:schemeClr val="bg1"/>
                </a:solidFill>
                <a:latin typeface="Arial" panose="020B0604020202020204" pitchFamily="34" charset="0"/>
                <a:cs typeface="Arial" panose="020B0604020202020204" pitchFamily="34" charset="0"/>
              </a:rPr>
              <a:t>It’s hard to see in the dark. </a:t>
            </a:r>
          </a:p>
        </p:txBody>
      </p:sp>
      <p:sp>
        <p:nvSpPr>
          <p:cNvPr id="6" name="TextBox 5"/>
          <p:cNvSpPr txBox="1"/>
          <p:nvPr/>
        </p:nvSpPr>
        <p:spPr>
          <a:xfrm>
            <a:off x="8153400" y="6691700"/>
            <a:ext cx="1143000" cy="184666"/>
          </a:xfrm>
          <a:prstGeom prst="rect">
            <a:avLst/>
          </a:prstGeom>
          <a:noFill/>
        </p:spPr>
        <p:txBody>
          <a:bodyPr wrap="square" rtlCol="0">
            <a:spAutoFit/>
          </a:bodyPr>
          <a:lstStyle/>
          <a:p>
            <a:r>
              <a:rPr lang="en-US" sz="600" dirty="0"/>
              <a:t>©Science Delivered 2019</a:t>
            </a:r>
          </a:p>
        </p:txBody>
      </p:sp>
      <p:pic>
        <p:nvPicPr>
          <p:cNvPr id="7" name="Picture 6" descr="A picture containing bat, mammal, animal, cat&#10;&#10;Description automatically generated">
            <a:extLst>
              <a:ext uri="{FF2B5EF4-FFF2-40B4-BE49-F238E27FC236}">
                <a16:creationId xmlns:a16="http://schemas.microsoft.com/office/drawing/2014/main" id="{EAD26B0E-876A-47FC-99E9-21203BACF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999" y="2895600"/>
            <a:ext cx="5304739" cy="3224112"/>
          </a:xfrm>
          <a:prstGeom prst="rect">
            <a:avLst/>
          </a:prstGeom>
        </p:spPr>
      </p:pic>
      <p:sp>
        <p:nvSpPr>
          <p:cNvPr id="8" name="Rectangle 7">
            <a:extLst>
              <a:ext uri="{FF2B5EF4-FFF2-40B4-BE49-F238E27FC236}">
                <a16:creationId xmlns:a16="http://schemas.microsoft.com/office/drawing/2014/main" id="{2DD767A0-59EF-44D9-AB11-77EB650E3D38}"/>
              </a:ext>
            </a:extLst>
          </p:cNvPr>
          <p:cNvSpPr/>
          <p:nvPr/>
        </p:nvSpPr>
        <p:spPr>
          <a:xfrm>
            <a:off x="-20421" y="6460881"/>
            <a:ext cx="8250021" cy="400110"/>
          </a:xfrm>
          <a:prstGeom prst="rect">
            <a:avLst/>
          </a:prstGeom>
        </p:spPr>
        <p:txBody>
          <a:bodyPr wrap="square">
            <a:spAutoFit/>
          </a:bodyPr>
          <a:lstStyle/>
          <a:p>
            <a:r>
              <a:rPr lang="en-US" sz="1000" dirty="0"/>
              <a:t>By PD-</a:t>
            </a:r>
            <a:r>
              <a:rPr lang="en-US" sz="1000" dirty="0" err="1"/>
              <a:t>USGov</a:t>
            </a:r>
            <a:r>
              <a:rPr lang="en-US" sz="1000" dirty="0"/>
              <a:t>, exact author unknown - https://www.nps.gov/chis/learn/nature/townsends-bats.htm, Public Domain, https://commons.wikimedia.org/w/index.php?curid=192812</a:t>
            </a:r>
          </a:p>
        </p:txBody>
      </p:sp>
      <p:sp>
        <p:nvSpPr>
          <p:cNvPr id="9" name="Rectangle 8">
            <a:extLst>
              <a:ext uri="{FF2B5EF4-FFF2-40B4-BE49-F238E27FC236}">
                <a16:creationId xmlns:a16="http://schemas.microsoft.com/office/drawing/2014/main" id="{53FA7B5F-1EB0-41A3-944B-F2DEE0BD5A89}"/>
              </a:ext>
            </a:extLst>
          </p:cNvPr>
          <p:cNvSpPr/>
          <p:nvPr/>
        </p:nvSpPr>
        <p:spPr>
          <a:xfrm>
            <a:off x="457200" y="1801743"/>
            <a:ext cx="6253635" cy="707886"/>
          </a:xfrm>
          <a:prstGeom prst="rect">
            <a:avLst/>
          </a:prstGeom>
        </p:spPr>
        <p:txBody>
          <a:bodyPr wrap="none">
            <a:spAutoFit/>
          </a:bodyPr>
          <a:lstStyle/>
          <a:p>
            <a:r>
              <a:rPr lang="en-US" sz="4000" b="1" i="1" dirty="0">
                <a:solidFill>
                  <a:schemeClr val="bg2"/>
                </a:solidFill>
                <a:latin typeface="Arial" panose="020B0604020202020204" pitchFamily="34" charset="0"/>
                <a:cs typeface="Arial" panose="020B0604020202020204" pitchFamily="34" charset="0"/>
              </a:rPr>
              <a:t>Can you see in the dark?</a:t>
            </a:r>
          </a:p>
        </p:txBody>
      </p:sp>
    </p:spTree>
    <p:extLst>
      <p:ext uri="{BB962C8B-B14F-4D97-AF65-F5344CB8AC3E}">
        <p14:creationId xmlns:p14="http://schemas.microsoft.com/office/powerpoint/2010/main" val="1015028447"/>
      </p:ext>
    </p:extLst>
  </p:cSld>
  <p:clrMapOvr>
    <a:masterClrMapping/>
  </p:clrMapOvr>
</p:sld>
</file>

<file path=ppt/theme/theme1.xml><?xml version="1.0" encoding="utf-8"?>
<a:theme xmlns:a="http://schemas.openxmlformats.org/drawingml/2006/main" name="ScienceDeliveredOP1">
  <a:themeElements>
    <a:clrScheme name="Custom 3">
      <a:dk1>
        <a:srgbClr val="405BA9"/>
      </a:dk1>
      <a:lt1>
        <a:srgbClr val="FFFFFF"/>
      </a:lt1>
      <a:dk2>
        <a:srgbClr val="8C5AA5"/>
      </a:dk2>
      <a:lt2>
        <a:srgbClr val="00A997"/>
      </a:lt2>
      <a:accent1>
        <a:srgbClr val="E4D229"/>
      </a:accent1>
      <a:accent2>
        <a:srgbClr val="4D4D4F"/>
      </a:accent2>
      <a:accent3>
        <a:srgbClr val="068B71"/>
      </a:accent3>
      <a:accent4>
        <a:srgbClr val="000000"/>
      </a:accent4>
      <a:accent5>
        <a:srgbClr val="9AAE3C"/>
      </a:accent5>
      <a:accent6>
        <a:srgbClr val="EE6F23"/>
      </a:accent6>
      <a:hlink>
        <a:srgbClr val="405BA9"/>
      </a:hlink>
      <a:folHlink>
        <a:srgbClr val="92CDDC"/>
      </a:folHlink>
    </a:clrScheme>
    <a:fontScheme name="Custom 1">
      <a:majorFont>
        <a:latin typeface="Omnes Black"/>
        <a:ea typeface=""/>
        <a:cs typeface=""/>
      </a:majorFont>
      <a:minorFont>
        <a:latin typeface="Omne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ienceDeliveredOP1" id="{2EE0E58D-617B-4414-B045-147A2397DEB7}" vid="{E5EE6B59-7CFE-4CBF-B35F-45B842B5DD44}"/>
    </a:ext>
  </a:extLst>
</a:theme>
</file>

<file path=ppt/theme/theme2.xml><?xml version="1.0" encoding="utf-8"?>
<a:theme xmlns:a="http://schemas.openxmlformats.org/drawingml/2006/main" name="Office Theme">
  <a:themeElements>
    <a:clrScheme name="Custom 3">
      <a:dk1>
        <a:srgbClr val="405BA9"/>
      </a:dk1>
      <a:lt1>
        <a:srgbClr val="FFFFFF"/>
      </a:lt1>
      <a:dk2>
        <a:srgbClr val="8C5AA5"/>
      </a:dk2>
      <a:lt2>
        <a:srgbClr val="00A997"/>
      </a:lt2>
      <a:accent1>
        <a:srgbClr val="E4D229"/>
      </a:accent1>
      <a:accent2>
        <a:srgbClr val="4D4D4F"/>
      </a:accent2>
      <a:accent3>
        <a:srgbClr val="068B71"/>
      </a:accent3>
      <a:accent4>
        <a:srgbClr val="000000"/>
      </a:accent4>
      <a:accent5>
        <a:srgbClr val="9AAE3C"/>
      </a:accent5>
      <a:accent6>
        <a:srgbClr val="EE6F23"/>
      </a:accent6>
      <a:hlink>
        <a:srgbClr val="405BA9"/>
      </a:hlink>
      <a:folHlink>
        <a:srgbClr val="92CDDC"/>
      </a:folHlink>
    </a:clrScheme>
    <a:fontScheme name="Custom 1">
      <a:majorFont>
        <a:latin typeface="Omnes Black"/>
        <a:ea typeface=""/>
        <a:cs typeface=""/>
      </a:majorFont>
      <a:minorFont>
        <a:latin typeface="Omne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ScienceDeliveredOP1</Template>
  <TotalTime>7844</TotalTime>
  <Words>3432</Words>
  <Application>Microsoft Office PowerPoint</Application>
  <PresentationFormat>On-screen Show (4:3)</PresentationFormat>
  <Paragraphs>390</Paragraphs>
  <Slides>65</Slides>
  <Notes>26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65</vt:i4>
      </vt:variant>
    </vt:vector>
  </HeadingPairs>
  <TitlesOfParts>
    <vt:vector size="76" baseType="lpstr">
      <vt:lpstr>Arial</vt:lpstr>
      <vt:lpstr>Arial Black</vt:lpstr>
      <vt:lpstr>Bauhaus 93</vt:lpstr>
      <vt:lpstr>Calibri</vt:lpstr>
      <vt:lpstr>Omnes Black</vt:lpstr>
      <vt:lpstr>Omnes Bold</vt:lpstr>
      <vt:lpstr>Omnes Light</vt:lpstr>
      <vt:lpstr>Omnes Regular</vt:lpstr>
      <vt:lpstr>Omnes Semibold</vt:lpstr>
      <vt:lpstr>ScienceDeliveredOP1</vt:lpstr>
      <vt:lpstr>Office Theme</vt:lpstr>
      <vt:lpstr>PowerPoint Presentation</vt:lpstr>
      <vt:lpstr>NGSS Alignment  These slides address standard 1-LS1-1  Use materials to design a solution to a human problem by mimicking how plants and/or animals use their external parts to help them survive, grow, and meet their needs.  Please see the Teacher’s Key for notes about the information presented here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Adaptations</dc:title>
  <dc:creator>OJM</dc:creator>
  <cp:lastModifiedBy> </cp:lastModifiedBy>
  <cp:revision>136</cp:revision>
  <dcterms:created xsi:type="dcterms:W3CDTF">2006-08-16T00:00:00Z</dcterms:created>
  <dcterms:modified xsi:type="dcterms:W3CDTF">2020-09-23T17:27:00Z</dcterms:modified>
</cp:coreProperties>
</file>